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96.jpg" ContentType="image/jpg"/>
  <Override PartName="/ppt/media/image97.jpg" ContentType="image/jpg"/>
  <Override PartName="/ppt/media/image98.jpg" ContentType="image/jpg"/>
  <Override PartName="/ppt/media/image99.jpg" ContentType="image/jpg"/>
  <Override PartName="/ppt/media/image100.jpg" ContentType="image/jpg"/>
  <Override PartName="/ppt/media/image101.jpg" ContentType="image/jp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314" r:id="rId2"/>
    <p:sldId id="257" r:id="rId3"/>
    <p:sldId id="258" r:id="rId4"/>
    <p:sldId id="315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317" r:id="rId16"/>
    <p:sldId id="318" r:id="rId17"/>
    <p:sldId id="319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2" r:id="rId57"/>
    <p:sldId id="313" r:id="rId58"/>
  </p:sldIdLst>
  <p:sldSz cx="10058400" cy="7772400"/>
  <p:notesSz cx="10058400" cy="7772400"/>
  <p:defaultTextStyle>
    <a:defPPr>
      <a:defRPr lang="en-US"/>
    </a:defPPr>
    <a:lvl1pPr marL="0" algn="l" defTabSz="91418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093" algn="l" defTabSz="91418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187" algn="l" defTabSz="91418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279" algn="l" defTabSz="91418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372" algn="l" defTabSz="91418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465" algn="l" defTabSz="91418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560" algn="l" defTabSz="91418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651" algn="l" defTabSz="91418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744" algn="l" defTabSz="91418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66"/>
    <a:srgbClr val="FFCC99"/>
    <a:srgbClr val="FF9933"/>
    <a:srgbClr val="FFA279"/>
    <a:srgbClr val="E393A4"/>
    <a:srgbClr val="F9D07D"/>
    <a:srgbClr val="FFCC00"/>
    <a:srgbClr val="49F2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8" d="100"/>
          <a:sy n="98" d="100"/>
        </p:scale>
        <p:origin x="-710" y="461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57607" cy="57607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0058400" cy="33248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82" tIns="50941" rIns="101882" bIns="50941"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0" y="3315324"/>
            <a:ext cx="10058400" cy="180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2766060" y="2677160"/>
            <a:ext cx="4526280" cy="1278128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101882" tIns="50941" rIns="101882" bIns="50941" rtlCol="0" anchor="ctr" anchorCtr="0">
            <a:normAutofit/>
          </a:bodyPr>
          <a:lstStyle/>
          <a:p>
            <a:pPr algn="ctr" defTabSz="1018824" rtl="0" eaLnBrk="1" latinLnBrk="0" hangingPunct="1">
              <a:spcBef>
                <a:spcPts val="446"/>
              </a:spcBef>
              <a:buNone/>
            </a:pPr>
            <a:endParaRPr lang="en-US" sz="2000" b="1" kern="1200" cap="all" spc="0" baseline="0" smtClean="0">
              <a:solidFill>
                <a:schemeClr val="bg1"/>
              </a:solidFill>
              <a:latin typeface="+mj-lt"/>
              <a:ea typeface="+mj-ea"/>
              <a:cs typeface="Tunga" pitchFamily="2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21940" y="3451522"/>
            <a:ext cx="4414520" cy="485775"/>
          </a:xfrm>
        </p:spPr>
        <p:txBody>
          <a:bodyPr tIns="0" anchor="t">
            <a:noAutofit/>
          </a:bodyPr>
          <a:lstStyle>
            <a:lvl1pPr marL="0" indent="0" algn="ctr">
              <a:buNone/>
              <a:defRPr sz="1800" b="0" i="0" cap="none" spc="0" baseline="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 marL="5094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188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282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376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470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564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6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752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2821940" y="2717462"/>
            <a:ext cx="4414520" cy="679365"/>
          </a:xfrm>
          <a:noFill/>
          <a:ln>
            <a:noFill/>
          </a:ln>
        </p:spPr>
        <p:txBody>
          <a:bodyPr bIns="0" anchor="b"/>
          <a:lstStyle>
            <a:lvl1pPr>
              <a:defRPr>
                <a:effectLst>
                  <a:glow rad="88900">
                    <a:schemeClr val="tx1">
                      <a:alpha val="60000"/>
                    </a:schemeClr>
                  </a:glo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1D8BD707-D9CF-40AE-B4C6-C98DA3205C09}" type="datetimeFigureOut">
              <a:rPr lang="en-US" smtClean="0"/>
              <a:t>6/24/2019</a:t>
            </a:fld>
            <a:endParaRPr lang="en-US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t>‹#›</a:t>
            </a:fld>
            <a:endParaRPr lang="en-IN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I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 rot="5400000">
            <a:off x="4579620" y="3886226"/>
            <a:ext cx="7772400" cy="1747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 bwMode="hidden">
          <a:xfrm>
            <a:off x="0" y="1"/>
            <a:ext cx="8465820" cy="777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82" tIns="50941" rIns="101882" bIns="50941" rtlCol="0" anchor="ctr"/>
          <a:lstStyle/>
          <a:p>
            <a:pPr algn="ctr"/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2920" y="1036321"/>
            <a:ext cx="7292340" cy="569976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t>‹#›</a:t>
            </a:fld>
            <a:endParaRPr lang="en-IN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2900" y="1036321"/>
            <a:ext cx="1019678" cy="569976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502920" y="2290267"/>
            <a:ext cx="9052560" cy="461853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6/24/2019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t>‹#›</a:t>
            </a:fld>
            <a:endParaRPr lang="en-IN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I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445813"/>
            <a:ext cx="10058400" cy="33265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82" tIns="50941" rIns="101882" bIns="50941"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4444661"/>
            <a:ext cx="10058400" cy="1800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2766060" y="3817112"/>
            <a:ext cx="4526280" cy="1278128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101882" tIns="50941" rIns="101882" bIns="50941" rtlCol="0" anchor="ctr" anchorCtr="0">
            <a:normAutofit/>
          </a:bodyPr>
          <a:lstStyle/>
          <a:p>
            <a:pPr algn="ctr" defTabSz="1018824" rtl="0" eaLnBrk="1" latinLnBrk="0" hangingPunct="1">
              <a:spcBef>
                <a:spcPts val="446"/>
              </a:spcBef>
              <a:buNone/>
            </a:pPr>
            <a:endParaRPr lang="en-US" sz="2000" b="1" kern="1200" cap="all" spc="0" baseline="0" smtClean="0">
              <a:solidFill>
                <a:schemeClr val="bg1"/>
              </a:solidFill>
              <a:latin typeface="+mj-lt"/>
              <a:ea typeface="+mj-ea"/>
              <a:cs typeface="Tunga" pitchFamily="2"/>
            </a:endParaRP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 bwMode="black">
          <a:xfrm>
            <a:off x="2781958" y="3816213"/>
            <a:ext cx="4494487" cy="801064"/>
          </a:xfrm>
          <a:prstGeom prst="rect">
            <a:avLst/>
          </a:prstGeom>
          <a:noFill/>
          <a:ln w="98425" cmpd="thinThick">
            <a:noFill/>
            <a:miter lim="800000"/>
          </a:ln>
        </p:spPr>
        <p:txBody>
          <a:bodyPr vert="horz" lIns="101882" tIns="50941" rIns="101882" bIns="0" rtlCol="0" anchor="b" anchorCtr="0">
            <a:normAutofit/>
          </a:bodyPr>
          <a:lstStyle>
            <a:lvl1pPr>
              <a:defRPr kumimoji="0" lang="en-US" sz="20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 bwMode="black">
          <a:xfrm>
            <a:off x="2770397" y="4629187"/>
            <a:ext cx="4517609" cy="450040"/>
          </a:xfrm>
        </p:spPr>
        <p:txBody>
          <a:bodyPr tIns="0" anchor="t" anchorCtr="0">
            <a:normAutofit/>
          </a:bodyPr>
          <a:lstStyle>
            <a:lvl1pPr marL="0" indent="0" algn="ctr">
              <a:buNone/>
              <a:def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Tahoma" pitchFamily="34" charset="0"/>
              </a:defRPr>
            </a:lvl1pPr>
            <a:lvl2pPr marL="5094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188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282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376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470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564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6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752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6/24/2019</a:t>
            </a:fld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t>‹#›</a:t>
            </a:fld>
            <a:endParaRPr lang="en-IN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IN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0"/>
          <p:cNvSpPr>
            <a:spLocks noGrp="1"/>
          </p:cNvSpPr>
          <p:nvPr>
            <p:ph sz="quarter" idx="13"/>
          </p:nvPr>
        </p:nvSpPr>
        <p:spPr>
          <a:xfrm>
            <a:off x="502921" y="2290267"/>
            <a:ext cx="4425696" cy="453908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Content Placeholder 30"/>
          <p:cNvSpPr>
            <a:spLocks noGrp="1"/>
          </p:cNvSpPr>
          <p:nvPr>
            <p:ph sz="quarter" idx="14"/>
          </p:nvPr>
        </p:nvSpPr>
        <p:spPr>
          <a:xfrm>
            <a:off x="5129784" y="2290267"/>
            <a:ext cx="4425696" cy="453908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6/24/2019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t>‹#›</a:t>
            </a:fld>
            <a:endParaRPr lang="en-IN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30"/>
          <p:cNvSpPr>
            <a:spLocks noGrp="1"/>
          </p:cNvSpPr>
          <p:nvPr>
            <p:ph sz="quarter" idx="13"/>
          </p:nvPr>
        </p:nvSpPr>
        <p:spPr>
          <a:xfrm>
            <a:off x="502921" y="3195320"/>
            <a:ext cx="4425696" cy="363748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4" name="Content Placeholder 30"/>
          <p:cNvSpPr>
            <a:spLocks noGrp="1"/>
          </p:cNvSpPr>
          <p:nvPr>
            <p:ph sz="quarter" idx="14"/>
          </p:nvPr>
        </p:nvSpPr>
        <p:spPr>
          <a:xfrm>
            <a:off x="5129784" y="3191866"/>
            <a:ext cx="4425696" cy="363748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2"/>
          </p:nvPr>
        </p:nvSpPr>
        <p:spPr>
          <a:xfrm>
            <a:off x="502920" y="2290267"/>
            <a:ext cx="4425696" cy="797966"/>
          </a:xfrm>
          <a:noFill/>
          <a:ln w="98425" cmpd="thinThick">
            <a:noFill/>
            <a:miter lim="800000"/>
          </a:ln>
        </p:spPr>
        <p:txBody>
          <a:bodyPr vert="horz" lIns="101882" tIns="50941" rIns="101882" bIns="50941" rtlCol="0" anchor="ctr" anchorCtr="0">
            <a:normAutofit/>
          </a:bodyPr>
          <a:lstStyle>
            <a:lvl1pPr marL="0" indent="0" algn="ctr" defTabSz="1018824" rtl="0" eaLnBrk="1" latinLnBrk="0" hangingPunct="1">
              <a:spcBef>
                <a:spcPts val="446"/>
              </a:spcBef>
              <a:buNone/>
              <a:defRPr lang="en-US" sz="2000" b="1" kern="1200" cap="none" spc="223" baseline="0" smtClean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  <a:lvl2pPr marL="509412" indent="0">
              <a:buNone/>
              <a:defRPr sz="1300"/>
            </a:lvl2pPr>
            <a:lvl3pPr marL="1018824" indent="0">
              <a:buNone/>
              <a:defRPr sz="1100"/>
            </a:lvl3pPr>
            <a:lvl4pPr marL="1528237" indent="0">
              <a:buNone/>
              <a:defRPr sz="1000"/>
            </a:lvl4pPr>
            <a:lvl5pPr marL="2037649" indent="0">
              <a:buNone/>
              <a:defRPr sz="1000"/>
            </a:lvl5pPr>
            <a:lvl6pPr marL="2547061" indent="0">
              <a:buNone/>
              <a:defRPr sz="1000"/>
            </a:lvl6pPr>
            <a:lvl7pPr marL="3056473" indent="0">
              <a:buNone/>
              <a:defRPr sz="1000"/>
            </a:lvl7pPr>
            <a:lvl8pPr marL="3565886" indent="0">
              <a:buNone/>
              <a:defRPr sz="1000"/>
            </a:lvl8pPr>
            <a:lvl9pPr marL="4075298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5"/>
          </p:nvPr>
        </p:nvSpPr>
        <p:spPr>
          <a:xfrm>
            <a:off x="5129784" y="2290267"/>
            <a:ext cx="4425696" cy="797966"/>
          </a:xfrm>
          <a:noFill/>
          <a:ln w="98425" cmpd="thinThick">
            <a:noFill/>
            <a:miter lim="800000"/>
          </a:ln>
        </p:spPr>
        <p:txBody>
          <a:bodyPr vert="horz" lIns="101882" tIns="50941" rIns="101882" bIns="50941" rtlCol="0" anchor="ctr" anchorCtr="0">
            <a:normAutofit/>
          </a:bodyPr>
          <a:lstStyle>
            <a:lvl1pPr marL="0" indent="0" algn="ctr" defTabSz="1018824" rtl="0" eaLnBrk="1" latinLnBrk="0" hangingPunct="1">
              <a:spcBef>
                <a:spcPts val="446"/>
              </a:spcBef>
              <a:buNone/>
              <a:defRPr lang="en-US" sz="2000" b="1" i="0" kern="1200" cap="none" spc="223" baseline="0" dirty="0" smtClean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  <a:lvl2pPr marL="509412" indent="0">
              <a:buNone/>
              <a:defRPr sz="1300"/>
            </a:lvl2pPr>
            <a:lvl3pPr marL="1018824" indent="0">
              <a:buNone/>
              <a:defRPr sz="1100"/>
            </a:lvl3pPr>
            <a:lvl4pPr marL="1528237" indent="0">
              <a:buNone/>
              <a:defRPr sz="1000"/>
            </a:lvl4pPr>
            <a:lvl5pPr marL="2037649" indent="0">
              <a:buNone/>
              <a:defRPr sz="1000"/>
            </a:lvl5pPr>
            <a:lvl6pPr marL="2547061" indent="0">
              <a:buNone/>
              <a:defRPr sz="1000"/>
            </a:lvl6pPr>
            <a:lvl7pPr marL="3056473" indent="0">
              <a:buNone/>
              <a:defRPr sz="1000"/>
            </a:lvl7pPr>
            <a:lvl8pPr marL="3565886" indent="0">
              <a:buNone/>
              <a:defRPr sz="1000"/>
            </a:lvl8pPr>
            <a:lvl9pPr marL="4075298" indent="0">
              <a:buNone/>
              <a:defRPr sz="1000"/>
            </a:lvl9pPr>
          </a:lstStyle>
          <a:p>
            <a:pPr marL="0" lvl="0" indent="0" algn="ctr" defTabSz="1018824" rtl="0" eaLnBrk="1" latinLnBrk="0" hangingPunct="1">
              <a:lnSpc>
                <a:spcPct val="110000"/>
              </a:lnSpc>
              <a:spcBef>
                <a:spcPts val="446"/>
              </a:spcBef>
              <a:spcAft>
                <a:spcPts val="0"/>
              </a:spcAft>
              <a:buClr>
                <a:schemeClr val="accent1"/>
              </a:buClr>
              <a:buFontTx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6/24/2019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t>‹#›</a:t>
            </a:fld>
            <a:endParaRPr lang="en-IN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6/24/2019</a:t>
            </a:fld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t>‹#›</a:t>
            </a:fld>
            <a:endParaRPr lang="en-IN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I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6/24/2019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t>‹#›</a:t>
            </a:fld>
            <a:endParaRPr lang="en-IN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I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0"/>
          <p:cNvSpPr>
            <a:spLocks noGrp="1"/>
          </p:cNvSpPr>
          <p:nvPr>
            <p:ph sz="quarter" idx="14"/>
          </p:nvPr>
        </p:nvSpPr>
        <p:spPr>
          <a:xfrm>
            <a:off x="1634490" y="2169796"/>
            <a:ext cx="6789420" cy="39790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1911096" y="6249010"/>
            <a:ext cx="6236208" cy="621792"/>
          </a:xfrm>
        </p:spPr>
        <p:txBody>
          <a:bodyPr vert="horz" lIns="101882" tIns="0" rIns="101882" bIns="50941" rtlCol="0" anchor="ctr">
            <a:normAutofit/>
          </a:bodyPr>
          <a:lstStyle>
            <a:lvl1pPr marL="0" indent="0" algn="ctr" defTabSz="1018824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Arial" pitchFamily="34" charset="0"/>
              <a:buNone/>
              <a:defRPr lang="en-US" sz="1600" b="0" i="0" kern="1200" cap="none" spc="0" baseline="0" smtClean="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1pPr>
            <a:lvl2pPr marL="509412" indent="0">
              <a:buNone/>
              <a:defRPr sz="1300"/>
            </a:lvl2pPr>
            <a:lvl3pPr marL="1018824" indent="0">
              <a:buNone/>
              <a:defRPr sz="1100"/>
            </a:lvl3pPr>
            <a:lvl4pPr marL="1528237" indent="0">
              <a:buNone/>
              <a:defRPr sz="1000"/>
            </a:lvl4pPr>
            <a:lvl5pPr marL="2037649" indent="0">
              <a:buNone/>
              <a:defRPr sz="1000"/>
            </a:lvl5pPr>
            <a:lvl6pPr marL="2547061" indent="0">
              <a:buNone/>
              <a:defRPr sz="1000"/>
            </a:lvl6pPr>
            <a:lvl7pPr marL="3056473" indent="0">
              <a:buNone/>
              <a:defRPr sz="1000"/>
            </a:lvl7pPr>
            <a:lvl8pPr marL="3565886" indent="0">
              <a:buNone/>
              <a:defRPr sz="1000"/>
            </a:lvl8pPr>
            <a:lvl9pPr marL="4075298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6/24/2019</a:t>
            </a:fld>
            <a:endParaRPr lang="en-US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t>‹#›</a:t>
            </a:fld>
            <a:endParaRPr lang="en-IN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I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037430" y="2297174"/>
            <a:ext cx="5983540" cy="3698917"/>
          </a:xfrm>
          <a:solidFill>
            <a:schemeClr val="tx1"/>
          </a:solidFill>
          <a:ln w="69850" cmpd="dbl">
            <a:solidFill>
              <a:schemeClr val="tx1"/>
            </a:solidFill>
            <a:miter lim="800000"/>
          </a:ln>
        </p:spPr>
        <p:txBody>
          <a:bodyPr vert="horz" lIns="101882" tIns="50941" rIns="101882" bIns="50941" rtlCol="0" anchor="ctr" anchorCtr="0">
            <a:normAutofit/>
          </a:bodyPr>
          <a:lstStyle>
            <a:lvl1pPr marL="0" indent="0" algn="ctr" defTabSz="1018824" rtl="0" eaLnBrk="1" latinLnBrk="0" hangingPunct="1">
              <a:spcBef>
                <a:spcPts val="446"/>
              </a:spcBef>
              <a:buNone/>
              <a:defRPr lang="en-US" sz="2000" b="0" kern="1200" cap="none" spc="0" baseline="0" dirty="0">
                <a:solidFill>
                  <a:schemeClr val="bg1"/>
                </a:solidFill>
                <a:latin typeface="+mj-lt"/>
                <a:ea typeface="+mj-ea"/>
                <a:cs typeface="Tunga" pitchFamily="2"/>
              </a:defRPr>
            </a:lvl1pPr>
            <a:lvl2pPr marL="509412" indent="0">
              <a:buNone/>
              <a:defRPr sz="3100"/>
            </a:lvl2pPr>
            <a:lvl3pPr marL="1018824" indent="0">
              <a:buNone/>
              <a:defRPr sz="2700"/>
            </a:lvl3pPr>
            <a:lvl4pPr marL="1528237" indent="0">
              <a:buNone/>
              <a:defRPr sz="2200"/>
            </a:lvl4pPr>
            <a:lvl5pPr marL="2037649" indent="0">
              <a:buNone/>
              <a:defRPr sz="2200"/>
            </a:lvl5pPr>
            <a:lvl6pPr marL="2547061" indent="0">
              <a:buNone/>
              <a:defRPr sz="2200"/>
            </a:lvl6pPr>
            <a:lvl7pPr marL="3056473" indent="0">
              <a:buNone/>
              <a:defRPr sz="2200"/>
            </a:lvl7pPr>
            <a:lvl8pPr marL="3565886" indent="0">
              <a:buNone/>
              <a:defRPr sz="2200"/>
            </a:lvl8pPr>
            <a:lvl9pPr marL="4075298" indent="0">
              <a:buNone/>
              <a:defRPr sz="22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911096" y="6252464"/>
            <a:ext cx="6236208" cy="621792"/>
          </a:xfrm>
        </p:spPr>
        <p:txBody>
          <a:bodyPr vert="horz" lIns="101882" tIns="0" rIns="101882" bIns="0" rtlCol="0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lang="en-US" sz="1600" b="0" i="0" kern="1200" cap="none" spc="33" baseline="0" smtClean="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1pPr>
            <a:lvl2pPr marL="191030" indent="1769">
              <a:buNone/>
              <a:defRPr>
                <a:solidFill>
                  <a:schemeClr val="bg2"/>
                </a:solidFill>
              </a:defRPr>
            </a:lvl2pPr>
            <a:lvl3pPr marL="383829" indent="7075">
              <a:buNone/>
              <a:defRPr>
                <a:solidFill>
                  <a:schemeClr val="bg2"/>
                </a:solidFill>
              </a:defRPr>
            </a:lvl3pPr>
            <a:lvl4pPr marL="574858" indent="3538">
              <a:buNone/>
              <a:defRPr>
                <a:solidFill>
                  <a:schemeClr val="bg2"/>
                </a:solidFill>
              </a:defRPr>
            </a:lvl4pPr>
            <a:lvl5pPr marL="767656" indent="-1769">
              <a:buNone/>
              <a:defRPr>
                <a:solidFill>
                  <a:schemeClr val="bg2"/>
                </a:solidFill>
              </a:defRPr>
            </a:lvl5pPr>
          </a:lstStyle>
          <a:p>
            <a:pPr marL="0" lvl="0" indent="0" algn="ctr" defTabSz="1018824" rtl="0" eaLnBrk="1" latinLnBrk="0" hangingPunct="1">
              <a:spcBef>
                <a:spcPts val="669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2766060" y="1105408"/>
            <a:ext cx="4526280" cy="79451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4"/>
          </p:nvPr>
        </p:nvSpPr>
        <p:spPr>
          <a:xfrm>
            <a:off x="3279458" y="309604"/>
            <a:ext cx="3499485" cy="331047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6/24/2019</a:t>
            </a:fld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5"/>
          </p:nvPr>
        </p:nvSpPr>
        <p:spPr>
          <a:xfrm>
            <a:off x="4442460" y="6995160"/>
            <a:ext cx="1173480" cy="345440"/>
          </a:xfrm>
        </p:spPr>
        <p:txBody>
          <a:bodyPr/>
          <a:lstStyle/>
          <a:p>
            <a:fld id="{B6F15528-21DE-4FAA-801E-634DDDAF4B2B}" type="slidenum">
              <a:rPr lang="en-IN" smtClean="0"/>
              <a:t>‹#›</a:t>
            </a:fld>
            <a:endParaRPr lang="en-IN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6"/>
          </p:nvPr>
        </p:nvSpPr>
        <p:spPr>
          <a:xfrm>
            <a:off x="1592580" y="7351395"/>
            <a:ext cx="6873240" cy="331047"/>
          </a:xfrm>
        </p:spPr>
        <p:txBody>
          <a:bodyPr/>
          <a:lstStyle/>
          <a:p>
            <a:endParaRPr lang="en-I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hidden">
          <a:xfrm>
            <a:off x="0" y="1514103"/>
            <a:ext cx="10058400" cy="62582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82" tIns="50941" rIns="101882" bIns="50941"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0" y="2288541"/>
            <a:ext cx="9052560" cy="4666319"/>
          </a:xfrm>
          <a:prstGeom prst="rect">
            <a:avLst/>
          </a:prstGeom>
        </p:spPr>
        <p:txBody>
          <a:bodyPr vert="horz" lIns="101882" tIns="50941" rIns="101882" bIns="5094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279458" y="309604"/>
            <a:ext cx="3499485" cy="331047"/>
          </a:xfrm>
          <a:prstGeom prst="rect">
            <a:avLst/>
          </a:prstGeom>
        </p:spPr>
        <p:txBody>
          <a:bodyPr vert="horz" lIns="101882" tIns="50941" rIns="101882" bIns="50941" rtlCol="0" anchor="ctr">
            <a:noAutofit/>
          </a:bodyPr>
          <a:lstStyle>
            <a:lvl1pPr algn="ctr">
              <a:defRPr sz="1300" b="0" cap="all" spc="334" baseline="0">
                <a:solidFill>
                  <a:schemeClr val="tx1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6/24/2019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92580" y="7351395"/>
            <a:ext cx="6873240" cy="331047"/>
          </a:xfrm>
          <a:prstGeom prst="rect">
            <a:avLst/>
          </a:prstGeom>
        </p:spPr>
        <p:txBody>
          <a:bodyPr vert="horz" lIns="101882" tIns="50941" rIns="101882" bIns="50941" rtlCol="0" anchor="ctr">
            <a:normAutofit/>
          </a:bodyPr>
          <a:lstStyle>
            <a:lvl1pPr algn="ctr">
              <a:defRPr sz="1200" b="0" cap="all" spc="334" baseline="0">
                <a:solidFill>
                  <a:schemeClr val="tx1"/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442460" y="6995160"/>
            <a:ext cx="1173480" cy="34544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ctr">
            <a:normAutofit/>
          </a:bodyPr>
          <a:lstStyle>
            <a:lvl1pPr algn="ctr">
              <a:defRPr sz="1300" b="1"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en-IN" smtClean="0"/>
              <a:t>‹#›</a:t>
            </a:fld>
            <a:endParaRPr lang="en-IN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1508961"/>
            <a:ext cx="10058400" cy="1800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66060" y="1105408"/>
            <a:ext cx="4526280" cy="794512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101882" tIns="50941" rIns="101882" bIns="50941" rtlCol="0" anchor="ctr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ctr" defTabSz="1018824" rtl="0" eaLnBrk="1" latinLnBrk="0" hangingPunct="1">
        <a:spcBef>
          <a:spcPts val="446"/>
        </a:spcBef>
        <a:buNone/>
        <a:defRPr sz="2000" b="1" kern="1200" cap="all" spc="0" baseline="0">
          <a:solidFill>
            <a:schemeClr val="bg1">
              <a:lumMod val="75000"/>
              <a:lumOff val="25000"/>
            </a:schemeClr>
          </a:solidFill>
          <a:effectLst/>
          <a:latin typeface="+mj-lt"/>
          <a:ea typeface="+mj-ea"/>
          <a:cs typeface="Tunga" pitchFamily="2"/>
        </a:defRPr>
      </a:lvl1pPr>
    </p:titleStyle>
    <p:bodyStyle>
      <a:lvl1pPr marL="0" indent="0" algn="ctr" defTabSz="1018824" rtl="0" eaLnBrk="1" latinLnBrk="0" hangingPunct="1">
        <a:lnSpc>
          <a:spcPct val="100000"/>
        </a:lnSpc>
        <a:spcBef>
          <a:spcPts val="669"/>
        </a:spcBef>
        <a:spcAft>
          <a:spcPts val="0"/>
        </a:spcAft>
        <a:buClr>
          <a:schemeClr val="accent1"/>
        </a:buClr>
        <a:buFontTx/>
        <a:buNone/>
        <a:defRPr sz="2200" b="0" i="0" kern="1200" cap="none" spc="33" baseline="0">
          <a:solidFill>
            <a:schemeClr val="tx1"/>
          </a:solidFill>
          <a:latin typeface="+mn-lt"/>
          <a:ea typeface="+mn-ea"/>
          <a:cs typeface="Tahoma" pitchFamily="34" charset="0"/>
        </a:defRPr>
      </a:lvl1pPr>
      <a:lvl2pPr marL="0" indent="0" algn="ctr" defTabSz="1018824" rtl="0" eaLnBrk="1" latinLnBrk="0" hangingPunct="1">
        <a:lnSpc>
          <a:spcPct val="100000"/>
        </a:lnSpc>
        <a:spcBef>
          <a:spcPts val="1337"/>
        </a:spcBef>
        <a:buClr>
          <a:schemeClr val="accent1"/>
        </a:buClr>
        <a:buFontTx/>
        <a:buNone/>
        <a:defRPr sz="2000" kern="1200">
          <a:solidFill>
            <a:schemeClr val="tx2"/>
          </a:solidFill>
          <a:latin typeface="+mn-lt"/>
          <a:ea typeface="+mn-ea"/>
          <a:cs typeface="Tahoma" pitchFamily="34" charset="0"/>
        </a:defRPr>
      </a:lvl2pPr>
      <a:lvl3pPr marL="0" indent="0" algn="ctr" defTabSz="1018824" rtl="0" eaLnBrk="1" latinLnBrk="0" hangingPunct="1">
        <a:lnSpc>
          <a:spcPct val="100000"/>
        </a:lnSpc>
        <a:spcBef>
          <a:spcPts val="1337"/>
        </a:spcBef>
        <a:buClr>
          <a:schemeClr val="accent1"/>
        </a:buClr>
        <a:buFontTx/>
        <a:buNone/>
        <a:defRPr sz="1800" kern="1200">
          <a:solidFill>
            <a:schemeClr val="tx1"/>
          </a:solidFill>
          <a:latin typeface="+mn-lt"/>
          <a:ea typeface="+mn-ea"/>
          <a:cs typeface="Tahoma" pitchFamily="34" charset="0"/>
        </a:defRPr>
      </a:lvl3pPr>
      <a:lvl4pPr marL="0" indent="0" algn="ctr" defTabSz="1018824" rtl="0" eaLnBrk="1" latinLnBrk="0" hangingPunct="1">
        <a:lnSpc>
          <a:spcPct val="100000"/>
        </a:lnSpc>
        <a:spcBef>
          <a:spcPts val="1337"/>
        </a:spcBef>
        <a:buClr>
          <a:schemeClr val="accent1"/>
        </a:buClr>
        <a:buFontTx/>
        <a:buNone/>
        <a:defRPr sz="1600" kern="1200">
          <a:solidFill>
            <a:schemeClr val="tx2"/>
          </a:solidFill>
          <a:latin typeface="+mn-lt"/>
          <a:ea typeface="+mn-ea"/>
          <a:cs typeface="Tahoma" pitchFamily="34" charset="0"/>
        </a:defRPr>
      </a:lvl4pPr>
      <a:lvl5pPr marL="0" indent="0" algn="ctr" defTabSz="1018824" rtl="0" eaLnBrk="1" latinLnBrk="0" hangingPunct="1">
        <a:lnSpc>
          <a:spcPct val="100000"/>
        </a:lnSpc>
        <a:spcBef>
          <a:spcPts val="1337"/>
        </a:spcBef>
        <a:buClr>
          <a:schemeClr val="accent1"/>
        </a:buClr>
        <a:buFontTx/>
        <a:buNone/>
        <a:defRPr sz="1600" kern="1200" baseline="0">
          <a:solidFill>
            <a:schemeClr val="tx1"/>
          </a:solidFill>
          <a:latin typeface="+mn-lt"/>
          <a:ea typeface="+mn-ea"/>
          <a:cs typeface="Tahoma" pitchFamily="34" charset="0"/>
        </a:defRPr>
      </a:lvl5pPr>
      <a:lvl6pPr marL="0" indent="0" algn="ctr" defTabSz="1018824" rtl="0" eaLnBrk="1" latinLnBrk="0" hangingPunct="1">
        <a:lnSpc>
          <a:spcPct val="100000"/>
        </a:lnSpc>
        <a:spcBef>
          <a:spcPts val="1337"/>
        </a:spcBef>
        <a:buFont typeface="Arial" pitchFamily="34" charset="0"/>
        <a:buNone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0" indent="0" algn="ctr" defTabSz="1018824" rtl="0" eaLnBrk="1" latinLnBrk="0" hangingPunct="1">
        <a:lnSpc>
          <a:spcPct val="100000"/>
        </a:lnSpc>
        <a:spcBef>
          <a:spcPts val="1337"/>
        </a:spcBef>
        <a:buFont typeface="Arial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ctr" defTabSz="1018824" rtl="0" eaLnBrk="1" latinLnBrk="0" hangingPunct="1">
        <a:lnSpc>
          <a:spcPct val="100000"/>
        </a:lnSpc>
        <a:spcBef>
          <a:spcPts val="1337"/>
        </a:spcBef>
        <a:buFont typeface="Arial" pitchFamily="34" charset="0"/>
        <a:buNone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0" indent="0" algn="ctr" defTabSz="1018824" rtl="0" eaLnBrk="1" latinLnBrk="0" hangingPunct="1">
        <a:lnSpc>
          <a:spcPct val="100000"/>
        </a:lnSpc>
        <a:spcBef>
          <a:spcPts val="1337"/>
        </a:spcBef>
        <a:buFont typeface="Arial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9412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8824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8237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7649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47061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56473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65886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75298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97.jpg"/><Relationship Id="rId7" Type="http://schemas.openxmlformats.org/officeDocument/2006/relationships/image" Target="../media/image101.jpg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jpg"/><Relationship Id="rId5" Type="http://schemas.openxmlformats.org/officeDocument/2006/relationships/image" Target="../media/image99.jpg"/><Relationship Id="rId10" Type="http://schemas.openxmlformats.org/officeDocument/2006/relationships/image" Target="../media/image104.png"/><Relationship Id="rId4" Type="http://schemas.openxmlformats.org/officeDocument/2006/relationships/image" Target="../media/image98.jpg"/><Relationship Id="rId9" Type="http://schemas.openxmlformats.org/officeDocument/2006/relationships/image" Target="../media/image10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3033" y="2446025"/>
            <a:ext cx="365514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National Workshop </a:t>
            </a:r>
            <a:r>
              <a:rPr lang="en-US" sz="20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on Experience Sharing under SPMRM on </a:t>
            </a:r>
            <a:r>
              <a:rPr lang="en-US" sz="2000" b="1" u="sng" dirty="0" smtClean="0">
                <a:solidFill>
                  <a:srgbClr val="FF0000"/>
                </a:solidFill>
              </a:rPr>
              <a:t>24</a:t>
            </a:r>
            <a:r>
              <a:rPr lang="en-US" sz="2000" b="1" u="sng" baseline="30000" dirty="0" smtClean="0">
                <a:solidFill>
                  <a:srgbClr val="FF0000"/>
                </a:solidFill>
              </a:rPr>
              <a:t>th</a:t>
            </a:r>
            <a:r>
              <a:rPr lang="en-US" sz="2000" b="1" u="sng" dirty="0">
                <a:solidFill>
                  <a:srgbClr val="FF0000"/>
                </a:solidFill>
              </a:rPr>
              <a:t> </a:t>
            </a:r>
            <a:r>
              <a:rPr lang="en-US" sz="2000" b="1" u="sng" dirty="0" smtClean="0">
                <a:solidFill>
                  <a:srgbClr val="FF0000"/>
                </a:solidFill>
              </a:rPr>
              <a:t> June 2019</a:t>
            </a:r>
          </a:p>
          <a:p>
            <a:pPr algn="ctr"/>
            <a:endParaRPr lang="en-US" sz="2000" b="1" u="sng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25842" y="152400"/>
            <a:ext cx="8400761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indent="0" algn="ctr">
              <a:buNone/>
            </a:pPr>
            <a:r>
              <a:rPr lang="en-US" sz="4400" b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Preparation of Gram  Panchayat </a:t>
            </a:r>
          </a:p>
          <a:p>
            <a:pPr marL="0" indent="0" algn="ctr">
              <a:buNone/>
            </a:pPr>
            <a:r>
              <a:rPr lang="en-US" sz="4400" b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Spatial Development  Plan (GPSDP)</a:t>
            </a:r>
            <a:endParaRPr lang="en-IN" sz="4400" b="1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00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145026" y="5257800"/>
            <a:ext cx="4800600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49F23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National Institute of Rural </a:t>
            </a:r>
          </a:p>
          <a:p>
            <a:pPr algn="ctr"/>
            <a:r>
              <a:rPr lang="en-US" sz="2400" b="1" dirty="0" smtClean="0">
                <a:solidFill>
                  <a:srgbClr val="49F23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Development and Panchayat Raj</a:t>
            </a:r>
          </a:p>
          <a:p>
            <a:pPr algn="ctr"/>
            <a:r>
              <a:rPr lang="en-US" sz="2400" b="1" dirty="0" smtClean="0">
                <a:solidFill>
                  <a:srgbClr val="49F23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Hyderabad</a:t>
            </a:r>
          </a:p>
          <a:p>
            <a:pPr algn="ctr"/>
            <a:endParaRPr lang="en-US" sz="2400" b="1" dirty="0">
              <a:solidFill>
                <a:srgbClr val="49F23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1400" b="1" dirty="0" smtClean="0">
                <a:solidFill>
                  <a:srgbClr val="FF99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collaborative  study with</a:t>
            </a:r>
          </a:p>
          <a:p>
            <a:pPr algn="ctr"/>
            <a:r>
              <a:rPr lang="en-US" sz="1400" b="1" dirty="0" smtClean="0">
                <a:solidFill>
                  <a:srgbClr val="FF99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School of Planning and Architecture, Bhopal.</a:t>
            </a:r>
          </a:p>
          <a:p>
            <a:pPr algn="ctr"/>
            <a:endParaRPr lang="en-US" sz="2400" b="1" dirty="0">
              <a:solidFill>
                <a:srgbClr val="49F23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696" y="1566782"/>
            <a:ext cx="5324475" cy="6172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7820" y="3770986"/>
            <a:ext cx="41477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IN" b="1" dirty="0" smtClean="0"/>
          </a:p>
          <a:p>
            <a:pPr algn="ctr"/>
            <a:r>
              <a:rPr lang="en-IN" b="1" dirty="0" err="1" smtClean="0"/>
              <a:t>Dr</a:t>
            </a:r>
            <a:r>
              <a:rPr lang="en-IN" b="1" dirty="0" err="1" smtClean="0"/>
              <a:t>.</a:t>
            </a:r>
            <a:r>
              <a:rPr lang="en-IN" b="1" dirty="0" smtClean="0"/>
              <a:t> P Kesava Rao</a:t>
            </a:r>
          </a:p>
          <a:p>
            <a:pPr algn="ctr"/>
            <a:r>
              <a:rPr lang="en-IN" b="1" dirty="0" smtClean="0"/>
              <a:t>Associate Professor &amp; Head (CGARD)</a:t>
            </a:r>
            <a:endParaRPr lang="en-IN" b="1" dirty="0"/>
          </a:p>
        </p:txBody>
      </p:sp>
    </p:spTree>
    <p:extLst>
      <p:ext uri="{BB962C8B-B14F-4D97-AF65-F5344CB8AC3E}">
        <p14:creationId xmlns:p14="http://schemas.microsoft.com/office/powerpoint/2010/main" val="1774374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9601199" cy="716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object 98"/>
          <p:cNvSpPr/>
          <p:nvPr/>
        </p:nvSpPr>
        <p:spPr>
          <a:xfrm>
            <a:off x="459675" y="6331459"/>
            <a:ext cx="45719" cy="1103448"/>
          </a:xfrm>
          <a:custGeom>
            <a:avLst/>
            <a:gdLst/>
            <a:ahLst/>
            <a:cxnLst/>
            <a:rect l="l" t="t" r="r" b="b"/>
            <a:pathLst>
              <a:path h="984250">
                <a:moveTo>
                  <a:pt x="0" y="0"/>
                </a:moveTo>
                <a:lnTo>
                  <a:pt x="0" y="983741"/>
                </a:lnTo>
              </a:path>
            </a:pathLst>
          </a:custGeom>
          <a:ln w="5715">
            <a:solidFill>
              <a:srgbClr val="F692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9829800" cy="739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1" y="1006602"/>
            <a:ext cx="9144000" cy="42976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56819" y="1001268"/>
            <a:ext cx="9144762" cy="4351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57201" y="1436368"/>
            <a:ext cx="9144000" cy="97917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57201" y="2414778"/>
            <a:ext cx="9144000" cy="97993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56819" y="2414778"/>
            <a:ext cx="9144762" cy="97993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57201" y="3393947"/>
            <a:ext cx="9144000" cy="97993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56819" y="3393947"/>
            <a:ext cx="9144762" cy="97993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57201" y="4373117"/>
            <a:ext cx="9144000" cy="97993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56819" y="4373117"/>
            <a:ext cx="9144762" cy="97993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57201" y="5352288"/>
            <a:ext cx="9144000" cy="97993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56819" y="5352288"/>
            <a:ext cx="9144762" cy="97993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57201" y="6331459"/>
            <a:ext cx="9144000" cy="984250"/>
          </a:xfrm>
          <a:custGeom>
            <a:avLst/>
            <a:gdLst/>
            <a:ahLst/>
            <a:cxnLst/>
            <a:rect l="l" t="t" r="r" b="b"/>
            <a:pathLst>
              <a:path w="9144000" h="984250">
                <a:moveTo>
                  <a:pt x="0" y="0"/>
                </a:moveTo>
                <a:lnTo>
                  <a:pt x="0" y="983742"/>
                </a:lnTo>
                <a:lnTo>
                  <a:pt x="9144000" y="98374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57201" y="6332220"/>
            <a:ext cx="9144000" cy="663702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56819" y="6331460"/>
            <a:ext cx="9144762" cy="667512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10058400" cy="769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1"/>
          <p:cNvSpPr txBox="1"/>
          <p:nvPr/>
        </p:nvSpPr>
        <p:spPr>
          <a:xfrm>
            <a:off x="132605" y="1334265"/>
            <a:ext cx="9735583" cy="6181176"/>
          </a:xfrm>
          <a:prstGeom prst="rect">
            <a:avLst/>
          </a:prstGeom>
        </p:spPr>
        <p:txBody>
          <a:bodyPr vert="horz" wrap="square" lIns="0" tIns="12697" rIns="0" bIns="0" rtlCol="0">
            <a:spAutoFit/>
          </a:bodyPr>
          <a:lstStyle/>
          <a:p>
            <a:pPr marL="192360" marR="5080" indent="-180298" algn="just">
              <a:spcBef>
                <a:spcPts val="100"/>
              </a:spcBef>
              <a:buFont typeface="Arial"/>
              <a:buChar char="•"/>
              <a:tabLst>
                <a:tab pos="192994" algn="l"/>
              </a:tabLst>
            </a:pPr>
            <a:endParaRPr lang="en-US" sz="2500" spc="-4" dirty="0" smtClean="0">
              <a:solidFill>
                <a:srgbClr val="FFFFFF"/>
              </a:solidFill>
              <a:latin typeface="Calibri"/>
              <a:cs typeface="Calibri"/>
            </a:endParaRPr>
          </a:p>
          <a:p>
            <a:pPr marL="192360" marR="5080" indent="-180298" algn="just">
              <a:spcBef>
                <a:spcPts val="100"/>
              </a:spcBef>
              <a:buFont typeface="Arial"/>
              <a:buChar char="•"/>
              <a:tabLst>
                <a:tab pos="192994" algn="l"/>
              </a:tabLst>
            </a:pPr>
            <a:r>
              <a:rPr sz="2500" spc="-4" dirty="0" smtClean="0">
                <a:solidFill>
                  <a:srgbClr val="FFFFFF"/>
                </a:solidFill>
                <a:latin typeface="Calibri"/>
                <a:cs typeface="Calibri"/>
              </a:rPr>
              <a:t>Government </a:t>
            </a:r>
            <a:r>
              <a:rPr sz="2500" spc="-4" dirty="0">
                <a:solidFill>
                  <a:srgbClr val="FFFFFF"/>
                </a:solidFill>
                <a:latin typeface="Calibri"/>
                <a:cs typeface="Calibri"/>
              </a:rPr>
              <a:t>of </a:t>
            </a:r>
            <a:r>
              <a:rPr sz="2500" spc="-20" dirty="0">
                <a:solidFill>
                  <a:srgbClr val="FFFFFF"/>
                </a:solidFill>
                <a:latin typeface="Calibri"/>
                <a:cs typeface="Calibri"/>
              </a:rPr>
              <a:t>Madhya </a:t>
            </a:r>
            <a:r>
              <a:rPr sz="2500" spc="-10" dirty="0">
                <a:solidFill>
                  <a:srgbClr val="FFFFFF"/>
                </a:solidFill>
                <a:latin typeface="Calibri"/>
                <a:cs typeface="Calibri"/>
              </a:rPr>
              <a:t>Pradesh </a:t>
            </a:r>
            <a:r>
              <a:rPr sz="2500" spc="-4" dirty="0">
                <a:solidFill>
                  <a:srgbClr val="FFFFFF"/>
                </a:solidFill>
                <a:latin typeface="Calibri"/>
                <a:cs typeface="Calibri"/>
              </a:rPr>
              <a:t>passed the </a:t>
            </a:r>
            <a:r>
              <a:rPr sz="2500" spc="-25" dirty="0">
                <a:solidFill>
                  <a:srgbClr val="FFFFFF"/>
                </a:solidFill>
                <a:latin typeface="Calibri"/>
                <a:cs typeface="Calibri"/>
              </a:rPr>
              <a:t>Panchayat  </a:t>
            </a:r>
            <a:r>
              <a:rPr sz="2500" spc="-4" dirty="0">
                <a:solidFill>
                  <a:srgbClr val="FFFFFF"/>
                </a:solidFill>
                <a:latin typeface="Calibri"/>
                <a:cs typeface="Calibri"/>
              </a:rPr>
              <a:t>Adhiniyam 1993 which </a:t>
            </a:r>
            <a:r>
              <a:rPr sz="2500" spc="-10" dirty="0">
                <a:solidFill>
                  <a:srgbClr val="FFFFFF"/>
                </a:solidFill>
                <a:latin typeface="Calibri"/>
                <a:cs typeface="Calibri"/>
              </a:rPr>
              <a:t>provides </a:t>
            </a:r>
            <a:r>
              <a:rPr sz="2500" spc="-20" dirty="0">
                <a:solidFill>
                  <a:srgbClr val="FFFFFF"/>
                </a:solidFill>
                <a:latin typeface="Calibri"/>
                <a:cs typeface="Calibri"/>
              </a:rPr>
              <a:t>Panchayat for </a:t>
            </a:r>
            <a:r>
              <a:rPr sz="2500" spc="-4" dirty="0">
                <a:solidFill>
                  <a:srgbClr val="FFFFFF"/>
                </a:solidFill>
                <a:latin typeface="Calibri"/>
                <a:cs typeface="Calibri"/>
              </a:rPr>
              <a:t>villages, Janpad  </a:t>
            </a:r>
            <a:r>
              <a:rPr sz="2500" spc="-20" dirty="0">
                <a:solidFill>
                  <a:srgbClr val="FFFFFF"/>
                </a:solidFill>
                <a:latin typeface="Calibri"/>
                <a:cs typeface="Calibri"/>
              </a:rPr>
              <a:t>Panchayats for </a:t>
            </a:r>
            <a:r>
              <a:rPr sz="2500" spc="-10" dirty="0">
                <a:solidFill>
                  <a:srgbClr val="FFFFFF"/>
                </a:solidFill>
                <a:latin typeface="Calibri"/>
                <a:cs typeface="Calibri"/>
              </a:rPr>
              <a:t>blocks </a:t>
            </a:r>
            <a:r>
              <a:rPr sz="2500" spc="-4" dirty="0">
                <a:solidFill>
                  <a:srgbClr val="FFFFFF"/>
                </a:solidFill>
                <a:latin typeface="Calibri"/>
                <a:cs typeface="Calibri"/>
              </a:rPr>
              <a:t>and </a:t>
            </a:r>
            <a:r>
              <a:rPr sz="2500" spc="-10" dirty="0">
                <a:solidFill>
                  <a:srgbClr val="FFFFFF"/>
                </a:solidFill>
                <a:latin typeface="Calibri"/>
                <a:cs typeface="Calibri"/>
              </a:rPr>
              <a:t>District </a:t>
            </a:r>
            <a:r>
              <a:rPr sz="2500" spc="-20" dirty="0">
                <a:solidFill>
                  <a:srgbClr val="FFFFFF"/>
                </a:solidFill>
                <a:latin typeface="Calibri"/>
                <a:cs typeface="Calibri"/>
              </a:rPr>
              <a:t>Panchayat for</a:t>
            </a:r>
            <a:r>
              <a:rPr sz="2500" spc="-4" dirty="0">
                <a:solidFill>
                  <a:srgbClr val="FFFFFF"/>
                </a:solidFill>
                <a:latin typeface="Calibri"/>
                <a:cs typeface="Calibri"/>
              </a:rPr>
              <a:t> district.</a:t>
            </a:r>
            <a:endParaRPr sz="2500" dirty="0">
              <a:latin typeface="Calibri"/>
              <a:cs typeface="Calibri"/>
            </a:endParaRPr>
          </a:p>
          <a:p>
            <a:pPr>
              <a:spcBef>
                <a:spcPts val="4"/>
              </a:spcBef>
              <a:buClr>
                <a:srgbClr val="FFFFFF"/>
              </a:buClr>
              <a:buFont typeface="Arial"/>
              <a:buChar char="•"/>
            </a:pPr>
            <a:endParaRPr sz="2500" dirty="0" smtClean="0">
              <a:latin typeface="Times New Roman"/>
              <a:cs typeface="Times New Roman"/>
            </a:endParaRPr>
          </a:p>
          <a:p>
            <a:pPr marL="192360" marR="6983" indent="-180298" algn="just">
              <a:buFont typeface="Arial"/>
              <a:buChar char="•"/>
              <a:tabLst>
                <a:tab pos="192994" algn="l"/>
              </a:tabLst>
            </a:pPr>
            <a:r>
              <a:rPr sz="2500" spc="-4" dirty="0" smtClean="0">
                <a:solidFill>
                  <a:srgbClr val="FFFFFF"/>
                </a:solidFill>
                <a:latin typeface="Calibri"/>
                <a:cs typeface="Calibri"/>
              </a:rPr>
              <a:t>Barkheda </a:t>
            </a:r>
            <a:r>
              <a:rPr sz="2500" spc="-4" dirty="0">
                <a:solidFill>
                  <a:srgbClr val="FFFFFF"/>
                </a:solidFill>
                <a:latin typeface="Calibri"/>
                <a:cs typeface="Calibri"/>
              </a:rPr>
              <a:t>Salam GP has single </a:t>
            </a:r>
            <a:r>
              <a:rPr sz="2500" spc="-14" dirty="0">
                <a:solidFill>
                  <a:srgbClr val="FFFFFF"/>
                </a:solidFill>
                <a:latin typeface="Calibri"/>
                <a:cs typeface="Calibri"/>
              </a:rPr>
              <a:t>Revenue </a:t>
            </a:r>
            <a:r>
              <a:rPr sz="2500" spc="-4" dirty="0">
                <a:solidFill>
                  <a:srgbClr val="FFFFFF"/>
                </a:solidFill>
                <a:latin typeface="Calibri"/>
                <a:cs typeface="Calibri"/>
              </a:rPr>
              <a:t>Village </a:t>
            </a:r>
            <a:r>
              <a:rPr sz="2500" dirty="0">
                <a:solidFill>
                  <a:srgbClr val="FFFFFF"/>
                </a:solidFill>
                <a:latin typeface="Calibri"/>
                <a:cs typeface="Calibri"/>
              </a:rPr>
              <a:t>and </a:t>
            </a:r>
            <a:r>
              <a:rPr sz="2500" spc="-10" dirty="0">
                <a:solidFill>
                  <a:srgbClr val="FFFFFF"/>
                </a:solidFill>
                <a:latin typeface="Calibri"/>
                <a:cs typeface="Calibri"/>
              </a:rPr>
              <a:t>falls </a:t>
            </a:r>
            <a:r>
              <a:rPr sz="2500" dirty="0">
                <a:solidFill>
                  <a:srgbClr val="FFFFFF"/>
                </a:solidFill>
                <a:latin typeface="Calibri"/>
                <a:cs typeface="Calibri"/>
              </a:rPr>
              <a:t>under  Phanda Janpad </a:t>
            </a:r>
            <a:r>
              <a:rPr sz="2500" spc="-20" dirty="0">
                <a:solidFill>
                  <a:srgbClr val="FFFFFF"/>
                </a:solidFill>
                <a:latin typeface="Calibri"/>
                <a:cs typeface="Calibri"/>
              </a:rPr>
              <a:t>Panchayat </a:t>
            </a:r>
            <a:r>
              <a:rPr sz="2500" spc="-4" dirty="0">
                <a:solidFill>
                  <a:srgbClr val="FFFFFF"/>
                </a:solidFill>
                <a:latin typeface="Calibri"/>
                <a:cs typeface="Calibri"/>
              </a:rPr>
              <a:t>within Bhopal Zilla</a:t>
            </a:r>
            <a:r>
              <a:rPr sz="2500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500" spc="-20" dirty="0">
                <a:solidFill>
                  <a:srgbClr val="FFFFFF"/>
                </a:solidFill>
                <a:latin typeface="Calibri"/>
                <a:cs typeface="Calibri"/>
              </a:rPr>
              <a:t>Panchayat.</a:t>
            </a:r>
            <a:endParaRPr sz="2500" dirty="0">
              <a:latin typeface="Calibri"/>
              <a:cs typeface="Calibri"/>
            </a:endParaRPr>
          </a:p>
          <a:p>
            <a:pPr>
              <a:spcBef>
                <a:spcPts val="4"/>
              </a:spcBef>
              <a:buClr>
                <a:srgbClr val="FFFFFF"/>
              </a:buClr>
              <a:buFont typeface="Arial"/>
              <a:buChar char="•"/>
            </a:pPr>
            <a:endParaRPr sz="2500" dirty="0">
              <a:latin typeface="Times New Roman"/>
              <a:cs typeface="Times New Roman"/>
            </a:endParaRPr>
          </a:p>
          <a:p>
            <a:pPr marL="192360" marR="6983" indent="-180298" algn="just">
              <a:buFont typeface="Arial"/>
              <a:buChar char="•"/>
              <a:tabLst>
                <a:tab pos="192994" algn="l"/>
              </a:tabLst>
            </a:pPr>
            <a:r>
              <a:rPr sz="2500" dirty="0">
                <a:solidFill>
                  <a:srgbClr val="FFFFFF"/>
                </a:solidFill>
                <a:latin typeface="Calibri"/>
                <a:cs typeface="Calibri"/>
              </a:rPr>
              <a:t>The </a:t>
            </a:r>
            <a:r>
              <a:rPr sz="2500" spc="-4" dirty="0">
                <a:solidFill>
                  <a:srgbClr val="FFFFFF"/>
                </a:solidFill>
                <a:latin typeface="Calibri"/>
                <a:cs typeface="Calibri"/>
              </a:rPr>
              <a:t>village lies outside </a:t>
            </a:r>
            <a:r>
              <a:rPr sz="2500" dirty="0">
                <a:solidFill>
                  <a:srgbClr val="FFFFFF"/>
                </a:solidFill>
                <a:latin typeface="Calibri"/>
                <a:cs typeface="Calibri"/>
              </a:rPr>
              <a:t>Bhopal Planning </a:t>
            </a:r>
            <a:r>
              <a:rPr sz="2500" spc="-14" dirty="0">
                <a:solidFill>
                  <a:srgbClr val="FFFFFF"/>
                </a:solidFill>
                <a:latin typeface="Calibri"/>
                <a:cs typeface="Calibri"/>
              </a:rPr>
              <a:t>Area </a:t>
            </a:r>
            <a:r>
              <a:rPr sz="2500" dirty="0">
                <a:solidFill>
                  <a:srgbClr val="FFFFFF"/>
                </a:solidFill>
                <a:latin typeface="Calibri"/>
                <a:cs typeface="Calibri"/>
              </a:rPr>
              <a:t>and as </a:t>
            </a:r>
            <a:r>
              <a:rPr sz="2500" spc="-4" dirty="0">
                <a:solidFill>
                  <a:srgbClr val="FFFFFF"/>
                </a:solidFill>
                <a:latin typeface="Calibri"/>
                <a:cs typeface="Calibri"/>
              </a:rPr>
              <a:t>such, the  </a:t>
            </a:r>
            <a:r>
              <a:rPr sz="2500" spc="-10" dirty="0">
                <a:solidFill>
                  <a:srgbClr val="FFFFFF"/>
                </a:solidFill>
                <a:latin typeface="Calibri"/>
                <a:cs typeface="Calibri"/>
              </a:rPr>
              <a:t>provisions </a:t>
            </a:r>
            <a:r>
              <a:rPr sz="2500" spc="-4" dirty="0">
                <a:solidFill>
                  <a:srgbClr val="FFFFFF"/>
                </a:solidFill>
                <a:latin typeface="Calibri"/>
                <a:cs typeface="Calibri"/>
              </a:rPr>
              <a:t>of the </a:t>
            </a:r>
            <a:r>
              <a:rPr sz="2500" spc="-20" dirty="0">
                <a:solidFill>
                  <a:srgbClr val="FFFFFF"/>
                </a:solidFill>
                <a:latin typeface="Calibri"/>
                <a:cs typeface="Calibri"/>
              </a:rPr>
              <a:t>Madhya </a:t>
            </a:r>
            <a:r>
              <a:rPr sz="2500" spc="-10" dirty="0">
                <a:solidFill>
                  <a:srgbClr val="FFFFFF"/>
                </a:solidFill>
                <a:latin typeface="Calibri"/>
                <a:cs typeface="Calibri"/>
              </a:rPr>
              <a:t>Pradesh Nagar </a:t>
            </a:r>
            <a:r>
              <a:rPr sz="2500" spc="-45" dirty="0">
                <a:solidFill>
                  <a:srgbClr val="FFFFFF"/>
                </a:solidFill>
                <a:latin typeface="Calibri"/>
                <a:cs typeface="Calibri"/>
              </a:rPr>
              <a:t>Tatha </a:t>
            </a:r>
            <a:r>
              <a:rPr sz="2500" spc="-20" dirty="0">
                <a:solidFill>
                  <a:srgbClr val="FFFFFF"/>
                </a:solidFill>
                <a:latin typeface="Calibri"/>
                <a:cs typeface="Calibri"/>
              </a:rPr>
              <a:t>Gram </a:t>
            </a:r>
            <a:r>
              <a:rPr sz="2500" spc="-4" dirty="0">
                <a:solidFill>
                  <a:srgbClr val="FFFFFF"/>
                </a:solidFill>
                <a:latin typeface="Calibri"/>
                <a:cs typeface="Calibri"/>
              </a:rPr>
              <a:t>Nivesh  Adhiniyam do not </a:t>
            </a:r>
            <a:r>
              <a:rPr sz="2500" dirty="0">
                <a:solidFill>
                  <a:srgbClr val="FFFFFF"/>
                </a:solidFill>
                <a:latin typeface="Calibri"/>
                <a:cs typeface="Calibri"/>
              </a:rPr>
              <a:t>apply </a:t>
            </a:r>
            <a:r>
              <a:rPr sz="2500" spc="-14" dirty="0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sz="25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500" dirty="0">
                <a:solidFill>
                  <a:srgbClr val="FFFFFF"/>
                </a:solidFill>
                <a:latin typeface="Calibri"/>
                <a:cs typeface="Calibri"/>
              </a:rPr>
              <a:t>it.</a:t>
            </a:r>
            <a:endParaRPr sz="2500" dirty="0">
              <a:latin typeface="Calibri"/>
              <a:cs typeface="Calibri"/>
            </a:endParaRPr>
          </a:p>
          <a:p>
            <a:pPr>
              <a:spcBef>
                <a:spcPts val="4"/>
              </a:spcBef>
              <a:buClr>
                <a:srgbClr val="FFFFFF"/>
              </a:buClr>
              <a:buFont typeface="Arial"/>
              <a:buChar char="•"/>
            </a:pPr>
            <a:endParaRPr sz="2500" dirty="0">
              <a:latin typeface="Times New Roman"/>
              <a:cs typeface="Times New Roman"/>
            </a:endParaRPr>
          </a:p>
          <a:p>
            <a:pPr marL="192360" marR="6349" indent="-180298" algn="just">
              <a:buFont typeface="Arial"/>
              <a:buChar char="•"/>
              <a:tabLst>
                <a:tab pos="192994" algn="l"/>
              </a:tabLst>
            </a:pPr>
            <a:r>
              <a:rPr sz="2500" dirty="0">
                <a:solidFill>
                  <a:srgbClr val="FFFFFF"/>
                </a:solidFill>
                <a:latin typeface="Calibri"/>
                <a:cs typeface="Calibri"/>
              </a:rPr>
              <a:t>As </a:t>
            </a:r>
            <a:r>
              <a:rPr sz="2500" spc="-4" dirty="0">
                <a:solidFill>
                  <a:srgbClr val="FFFFFF"/>
                </a:solidFill>
                <a:latin typeface="Calibri"/>
                <a:cs typeface="Calibri"/>
              </a:rPr>
              <a:t>per </a:t>
            </a:r>
            <a:r>
              <a:rPr sz="2500" dirty="0">
                <a:solidFill>
                  <a:srgbClr val="FFFFFF"/>
                </a:solidFill>
                <a:latin typeface="Calibri"/>
                <a:cs typeface="Calibri"/>
              </a:rPr>
              <a:t>Section 7 </a:t>
            </a:r>
            <a:r>
              <a:rPr sz="2500" spc="-4" dirty="0">
                <a:solidFill>
                  <a:srgbClr val="FFFFFF"/>
                </a:solidFill>
                <a:latin typeface="Calibri"/>
                <a:cs typeface="Calibri"/>
              </a:rPr>
              <a:t>of the </a:t>
            </a:r>
            <a:r>
              <a:rPr sz="2500" spc="-20" dirty="0">
                <a:solidFill>
                  <a:srgbClr val="FFFFFF"/>
                </a:solidFill>
                <a:latin typeface="Calibri"/>
                <a:cs typeface="Calibri"/>
              </a:rPr>
              <a:t>Madhya </a:t>
            </a:r>
            <a:r>
              <a:rPr sz="2500" spc="-10" dirty="0">
                <a:solidFill>
                  <a:srgbClr val="FFFFFF"/>
                </a:solidFill>
                <a:latin typeface="Calibri"/>
                <a:cs typeface="Calibri"/>
              </a:rPr>
              <a:t>Pradesh </a:t>
            </a:r>
            <a:r>
              <a:rPr sz="2500" spc="-20" dirty="0">
                <a:solidFill>
                  <a:srgbClr val="FFFFFF"/>
                </a:solidFill>
                <a:latin typeface="Calibri"/>
                <a:cs typeface="Calibri"/>
              </a:rPr>
              <a:t>Panchayat </a:t>
            </a:r>
            <a:r>
              <a:rPr sz="2500" spc="-4" dirty="0">
                <a:solidFill>
                  <a:srgbClr val="FFFFFF"/>
                </a:solidFill>
                <a:latin typeface="Calibri"/>
                <a:cs typeface="Calibri"/>
              </a:rPr>
              <a:t>Raj </a:t>
            </a:r>
            <a:r>
              <a:rPr sz="2500" spc="-25" dirty="0">
                <a:solidFill>
                  <a:srgbClr val="FFFFFF"/>
                </a:solidFill>
                <a:latin typeface="Calibri"/>
                <a:cs typeface="Calibri"/>
              </a:rPr>
              <a:t>Avam  </a:t>
            </a:r>
            <a:r>
              <a:rPr sz="2500" spc="-14" dirty="0">
                <a:solidFill>
                  <a:srgbClr val="FFFFFF"/>
                </a:solidFill>
                <a:latin typeface="Calibri"/>
                <a:cs typeface="Calibri"/>
              </a:rPr>
              <a:t>Gram </a:t>
            </a:r>
            <a:r>
              <a:rPr sz="2500" spc="-20" dirty="0">
                <a:solidFill>
                  <a:srgbClr val="FFFFFF"/>
                </a:solidFill>
                <a:latin typeface="Calibri"/>
                <a:cs typeface="Calibri"/>
              </a:rPr>
              <a:t>Swaraj </a:t>
            </a:r>
            <a:r>
              <a:rPr sz="2500" spc="-10" dirty="0">
                <a:solidFill>
                  <a:srgbClr val="FFFFFF"/>
                </a:solidFill>
                <a:latin typeface="Calibri"/>
                <a:cs typeface="Calibri"/>
              </a:rPr>
              <a:t>Adhiniyam, </a:t>
            </a:r>
            <a:r>
              <a:rPr sz="2500" spc="-4" dirty="0">
                <a:solidFill>
                  <a:srgbClr val="FFFFFF"/>
                </a:solidFill>
                <a:latin typeface="Calibri"/>
                <a:cs typeface="Calibri"/>
              </a:rPr>
              <a:t>1993, </a:t>
            </a:r>
            <a:r>
              <a:rPr sz="2500" spc="-20" dirty="0">
                <a:solidFill>
                  <a:srgbClr val="FFFFFF"/>
                </a:solidFill>
                <a:latin typeface="Calibri"/>
                <a:cs typeface="Calibri"/>
              </a:rPr>
              <a:t>Gram </a:t>
            </a:r>
            <a:r>
              <a:rPr sz="2500" spc="-4" dirty="0">
                <a:solidFill>
                  <a:srgbClr val="FFFFFF"/>
                </a:solidFill>
                <a:latin typeface="Calibri"/>
                <a:cs typeface="Calibri"/>
              </a:rPr>
              <a:t>Sabha has the </a:t>
            </a:r>
            <a:r>
              <a:rPr sz="2500" spc="-10" dirty="0">
                <a:solidFill>
                  <a:srgbClr val="FFFFFF"/>
                </a:solidFill>
                <a:latin typeface="Calibri"/>
                <a:cs typeface="Calibri"/>
              </a:rPr>
              <a:t>power </a:t>
            </a:r>
            <a:r>
              <a:rPr sz="2500" spc="-14" dirty="0">
                <a:solidFill>
                  <a:srgbClr val="FFFFFF"/>
                </a:solidFill>
                <a:latin typeface="Calibri"/>
                <a:cs typeface="Calibri"/>
              </a:rPr>
              <a:t>to  approve </a:t>
            </a:r>
            <a:r>
              <a:rPr sz="2500" spc="-4" dirty="0">
                <a:solidFill>
                  <a:srgbClr val="FFFFFF"/>
                </a:solidFill>
                <a:latin typeface="Calibri"/>
                <a:cs typeface="Calibri"/>
              </a:rPr>
              <a:t>all plans including </a:t>
            </a:r>
            <a:r>
              <a:rPr sz="2500" dirty="0">
                <a:solidFill>
                  <a:srgbClr val="FFFFFF"/>
                </a:solidFill>
                <a:latin typeface="Calibri"/>
                <a:cs typeface="Calibri"/>
              </a:rPr>
              <a:t>Annual Plans, </a:t>
            </a:r>
            <a:r>
              <a:rPr sz="2500" spc="-14" dirty="0">
                <a:solidFill>
                  <a:srgbClr val="FFFFFF"/>
                </a:solidFill>
                <a:latin typeface="Calibri"/>
                <a:cs typeface="Calibri"/>
              </a:rPr>
              <a:t>programmes </a:t>
            </a:r>
            <a:r>
              <a:rPr sz="2500" spc="-4" dirty="0">
                <a:solidFill>
                  <a:srgbClr val="FFFFFF"/>
                </a:solidFill>
                <a:latin typeface="Calibri"/>
                <a:cs typeface="Calibri"/>
              </a:rPr>
              <a:t>and  </a:t>
            </a:r>
            <a:r>
              <a:rPr sz="2500" spc="-10" dirty="0">
                <a:solidFill>
                  <a:srgbClr val="FFFFFF"/>
                </a:solidFill>
                <a:latin typeface="Calibri"/>
                <a:cs typeface="Calibri"/>
              </a:rPr>
              <a:t>projects </a:t>
            </a:r>
            <a:r>
              <a:rPr sz="2500" spc="-20" dirty="0">
                <a:solidFill>
                  <a:srgbClr val="FFFFFF"/>
                </a:solidFill>
                <a:latin typeface="Calibri"/>
                <a:cs typeface="Calibri"/>
              </a:rPr>
              <a:t>for </a:t>
            </a:r>
            <a:r>
              <a:rPr sz="2500" spc="-4" dirty="0">
                <a:solidFill>
                  <a:srgbClr val="FFFFFF"/>
                </a:solidFill>
                <a:latin typeface="Calibri"/>
                <a:cs typeface="Calibri"/>
              </a:rPr>
              <a:t>social and </a:t>
            </a:r>
            <a:r>
              <a:rPr sz="2500" spc="-10" dirty="0">
                <a:solidFill>
                  <a:srgbClr val="FFFFFF"/>
                </a:solidFill>
                <a:latin typeface="Calibri"/>
                <a:cs typeface="Calibri"/>
              </a:rPr>
              <a:t>economic</a:t>
            </a:r>
            <a:r>
              <a:rPr sz="25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500" spc="-10" dirty="0">
                <a:solidFill>
                  <a:srgbClr val="FFFFFF"/>
                </a:solidFill>
                <a:latin typeface="Calibri"/>
                <a:cs typeface="Calibri"/>
              </a:rPr>
              <a:t>development.</a:t>
            </a:r>
            <a:endParaRPr sz="2500" dirty="0">
              <a:latin typeface="Calibri"/>
              <a:cs typeface="Calibri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667313" y="372173"/>
            <a:ext cx="4526280" cy="794512"/>
          </a:xfrm>
        </p:spPr>
        <p:txBody>
          <a:bodyPr>
            <a:noAutofit/>
          </a:bodyPr>
          <a:lstStyle/>
          <a:p>
            <a:r>
              <a:rPr lang="en-US" sz="2400" dirty="0" smtClean="0">
                <a:latin typeface="Calibri" pitchFamily="34" charset="0"/>
                <a:cs typeface="Calibri" pitchFamily="34" charset="0"/>
              </a:rPr>
              <a:t>Existing Framework For Village Planning</a:t>
            </a:r>
            <a:endParaRPr lang="en-US" sz="2400" dirty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 txBox="1"/>
          <p:nvPr/>
        </p:nvSpPr>
        <p:spPr>
          <a:xfrm>
            <a:off x="428740" y="1869955"/>
            <a:ext cx="9144000" cy="4706414"/>
          </a:xfrm>
          <a:prstGeom prst="rect">
            <a:avLst/>
          </a:prstGeom>
        </p:spPr>
        <p:txBody>
          <a:bodyPr vert="horz" wrap="square" lIns="0" tIns="12697" rIns="0" bIns="0" rtlCol="0">
            <a:spAutoFit/>
          </a:bodyPr>
          <a:lstStyle/>
          <a:p>
            <a:pPr marL="192360" marR="5080" indent="-180298" algn="just">
              <a:spcBef>
                <a:spcPts val="100"/>
              </a:spcBef>
              <a:buFont typeface="Arial"/>
              <a:buChar char="•"/>
              <a:tabLst>
                <a:tab pos="192994" algn="l"/>
              </a:tabLst>
            </a:pPr>
            <a:r>
              <a:rPr sz="2500" spc="-4" dirty="0">
                <a:solidFill>
                  <a:srgbClr val="FFFFFF"/>
                </a:solidFill>
                <a:latin typeface="Calibri"/>
                <a:cs typeface="Calibri"/>
              </a:rPr>
              <a:t>Act </a:t>
            </a:r>
            <a:r>
              <a:rPr sz="2500" spc="-25" dirty="0">
                <a:solidFill>
                  <a:srgbClr val="FFFFFF"/>
                </a:solidFill>
                <a:latin typeface="Calibri"/>
                <a:cs typeface="Calibri"/>
              </a:rPr>
              <a:t>states </a:t>
            </a:r>
            <a:r>
              <a:rPr sz="2500" spc="-10" dirty="0">
                <a:solidFill>
                  <a:srgbClr val="FFFFFF"/>
                </a:solidFill>
                <a:latin typeface="Calibri"/>
                <a:cs typeface="Calibri"/>
              </a:rPr>
              <a:t>that </a:t>
            </a:r>
            <a:r>
              <a:rPr sz="2500" spc="-4" dirty="0">
                <a:solidFill>
                  <a:srgbClr val="FFFFFF"/>
                </a:solidFill>
                <a:latin typeface="Calibri"/>
                <a:cs typeface="Calibri"/>
              </a:rPr>
              <a:t>the </a:t>
            </a:r>
            <a:r>
              <a:rPr sz="2500" spc="-14" dirty="0">
                <a:solidFill>
                  <a:srgbClr val="FFFFFF"/>
                </a:solidFill>
                <a:latin typeface="Calibri"/>
                <a:cs typeface="Calibri"/>
              </a:rPr>
              <a:t>Gram </a:t>
            </a:r>
            <a:r>
              <a:rPr sz="2500" spc="-4" dirty="0">
                <a:solidFill>
                  <a:srgbClr val="FFFFFF"/>
                </a:solidFill>
                <a:latin typeface="Calibri"/>
                <a:cs typeface="Calibri"/>
              </a:rPr>
              <a:t>Sabha shall </a:t>
            </a:r>
            <a:r>
              <a:rPr sz="2500" spc="-14" dirty="0">
                <a:solidFill>
                  <a:srgbClr val="FFFFFF"/>
                </a:solidFill>
                <a:latin typeface="Calibri"/>
                <a:cs typeface="Calibri"/>
              </a:rPr>
              <a:t>evaluate </a:t>
            </a:r>
            <a:r>
              <a:rPr sz="2500" spc="-10" dirty="0">
                <a:solidFill>
                  <a:srgbClr val="FFFFFF"/>
                </a:solidFill>
                <a:latin typeface="Calibri"/>
                <a:cs typeface="Calibri"/>
              </a:rPr>
              <a:t>next ten </a:t>
            </a:r>
            <a:r>
              <a:rPr sz="2500" spc="-14" dirty="0">
                <a:solidFill>
                  <a:srgbClr val="FFFFFF"/>
                </a:solidFill>
                <a:latin typeface="Calibri"/>
                <a:cs typeface="Calibri"/>
              </a:rPr>
              <a:t>years  approximate </a:t>
            </a:r>
            <a:r>
              <a:rPr sz="2500" spc="-4" dirty="0">
                <a:solidFill>
                  <a:srgbClr val="FFFFFF"/>
                </a:solidFill>
                <a:latin typeface="Calibri"/>
                <a:cs typeface="Calibri"/>
              </a:rPr>
              <a:t>fund </a:t>
            </a:r>
            <a:r>
              <a:rPr sz="2500" spc="-14" dirty="0">
                <a:solidFill>
                  <a:srgbClr val="FFFFFF"/>
                </a:solidFill>
                <a:latin typeface="Calibri"/>
                <a:cs typeface="Calibri"/>
              </a:rPr>
              <a:t>to </a:t>
            </a:r>
            <a:r>
              <a:rPr sz="2500" spc="-4" dirty="0">
                <a:solidFill>
                  <a:srgbClr val="FFFFFF"/>
                </a:solidFill>
                <a:latin typeface="Calibri"/>
                <a:cs typeface="Calibri"/>
              </a:rPr>
              <a:t>be </a:t>
            </a:r>
            <a:r>
              <a:rPr sz="2500" spc="-10" dirty="0">
                <a:solidFill>
                  <a:srgbClr val="FFFFFF"/>
                </a:solidFill>
                <a:latin typeface="Calibri"/>
                <a:cs typeface="Calibri"/>
              </a:rPr>
              <a:t>received, </a:t>
            </a:r>
            <a:r>
              <a:rPr sz="2500" dirty="0">
                <a:solidFill>
                  <a:srgbClr val="FFFFFF"/>
                </a:solidFill>
                <a:latin typeface="Calibri"/>
                <a:cs typeface="Calibri"/>
              </a:rPr>
              <a:t>and </a:t>
            </a:r>
            <a:r>
              <a:rPr sz="2500" spc="-20" dirty="0">
                <a:solidFill>
                  <a:srgbClr val="FFFFFF"/>
                </a:solidFill>
                <a:latin typeface="Calibri"/>
                <a:cs typeface="Calibri"/>
              </a:rPr>
              <a:t>make </a:t>
            </a:r>
            <a:r>
              <a:rPr sz="2500" dirty="0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sz="2500" spc="-10" dirty="0">
                <a:solidFill>
                  <a:srgbClr val="FFFFFF"/>
                </a:solidFill>
                <a:latin typeface="Calibri"/>
                <a:cs typeface="Calibri"/>
              </a:rPr>
              <a:t>ten </a:t>
            </a:r>
            <a:r>
              <a:rPr sz="2500" spc="-14" dirty="0">
                <a:solidFill>
                  <a:srgbClr val="FFFFFF"/>
                </a:solidFill>
                <a:latin typeface="Calibri"/>
                <a:cs typeface="Calibri"/>
              </a:rPr>
              <a:t>years' </a:t>
            </a:r>
            <a:r>
              <a:rPr sz="2500" spc="-4" dirty="0">
                <a:solidFill>
                  <a:srgbClr val="FFFFFF"/>
                </a:solidFill>
                <a:latin typeface="Calibri"/>
                <a:cs typeface="Calibri"/>
              </a:rPr>
              <a:t>long  </a:t>
            </a:r>
            <a:r>
              <a:rPr sz="2500" spc="-10" dirty="0">
                <a:solidFill>
                  <a:srgbClr val="FFFFFF"/>
                </a:solidFill>
                <a:latin typeface="Calibri"/>
                <a:cs typeface="Calibri"/>
              </a:rPr>
              <a:t>term </a:t>
            </a:r>
            <a:r>
              <a:rPr sz="2500" dirty="0">
                <a:solidFill>
                  <a:srgbClr val="FFFFFF"/>
                </a:solidFill>
                <a:latin typeface="Calibri"/>
                <a:cs typeface="Calibri"/>
              </a:rPr>
              <a:t>plan </a:t>
            </a:r>
            <a:r>
              <a:rPr sz="2500" spc="-20" dirty="0">
                <a:solidFill>
                  <a:srgbClr val="FFFFFF"/>
                </a:solidFill>
                <a:latin typeface="Calibri"/>
                <a:cs typeface="Calibri"/>
              </a:rPr>
              <a:t>for </a:t>
            </a:r>
            <a:r>
              <a:rPr sz="2500" spc="-4" dirty="0">
                <a:solidFill>
                  <a:srgbClr val="FFFFFF"/>
                </a:solidFill>
                <a:latin typeface="Calibri"/>
                <a:cs typeface="Calibri"/>
              </a:rPr>
              <a:t>village </a:t>
            </a:r>
            <a:r>
              <a:rPr sz="2500" spc="-10" dirty="0">
                <a:solidFill>
                  <a:srgbClr val="FFFFFF"/>
                </a:solidFill>
                <a:latin typeface="Calibri"/>
                <a:cs typeface="Calibri"/>
              </a:rPr>
              <a:t>development, </a:t>
            </a:r>
            <a:r>
              <a:rPr sz="2500" dirty="0">
                <a:solidFill>
                  <a:srgbClr val="FFFFFF"/>
                </a:solidFill>
                <a:latin typeface="Calibri"/>
                <a:cs typeface="Calibri"/>
              </a:rPr>
              <a:t>with </a:t>
            </a:r>
            <a:r>
              <a:rPr sz="2500" spc="-4" dirty="0">
                <a:solidFill>
                  <a:srgbClr val="FFFFFF"/>
                </a:solidFill>
                <a:latin typeface="Calibri"/>
                <a:cs typeface="Calibri"/>
              </a:rPr>
              <a:t>the help of </a:t>
            </a:r>
            <a:r>
              <a:rPr sz="2500" spc="-10" dirty="0">
                <a:solidFill>
                  <a:srgbClr val="FFFFFF"/>
                </a:solidFill>
                <a:latin typeface="Calibri"/>
                <a:cs typeface="Calibri"/>
              </a:rPr>
              <a:t>experts </a:t>
            </a:r>
            <a:r>
              <a:rPr sz="2500" dirty="0">
                <a:solidFill>
                  <a:srgbClr val="FFFFFF"/>
                </a:solidFill>
                <a:latin typeface="Calibri"/>
                <a:cs typeface="Calibri"/>
              </a:rPr>
              <a:t>and  </a:t>
            </a:r>
            <a:r>
              <a:rPr sz="2500" spc="-14" dirty="0">
                <a:solidFill>
                  <a:srgbClr val="FFFFFF"/>
                </a:solidFill>
                <a:latin typeface="Calibri"/>
                <a:cs typeface="Calibri"/>
              </a:rPr>
              <a:t>approve </a:t>
            </a:r>
            <a:r>
              <a:rPr sz="2500" spc="-4"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z="25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500" dirty="0">
                <a:solidFill>
                  <a:srgbClr val="FFFFFF"/>
                </a:solidFill>
                <a:latin typeface="Calibri"/>
                <a:cs typeface="Calibri"/>
              </a:rPr>
              <a:t>same.</a:t>
            </a:r>
            <a:endParaRPr sz="2500" dirty="0">
              <a:latin typeface="Calibri"/>
              <a:cs typeface="Calibri"/>
            </a:endParaRPr>
          </a:p>
          <a:p>
            <a:pPr marL="192360" marR="54598" indent="-180298" algn="just">
              <a:spcBef>
                <a:spcPts val="1200"/>
              </a:spcBef>
              <a:buFont typeface="Arial"/>
              <a:buChar char="•"/>
              <a:tabLst>
                <a:tab pos="192994" algn="l"/>
              </a:tabLst>
            </a:pPr>
            <a:r>
              <a:rPr sz="2500" spc="-4" dirty="0">
                <a:solidFill>
                  <a:srgbClr val="FFFFFF"/>
                </a:solidFill>
                <a:latin typeface="Calibri"/>
                <a:cs typeface="Calibri"/>
              </a:rPr>
              <a:t>The </a:t>
            </a:r>
            <a:r>
              <a:rPr sz="2500" dirty="0">
                <a:solidFill>
                  <a:srgbClr val="FFFFFF"/>
                </a:solidFill>
                <a:latin typeface="Calibri"/>
                <a:cs typeface="Calibri"/>
              </a:rPr>
              <a:t>plan </a:t>
            </a:r>
            <a:r>
              <a:rPr sz="2500" spc="-4" dirty="0">
                <a:solidFill>
                  <a:srgbClr val="FFFFFF"/>
                </a:solidFill>
                <a:latin typeface="Calibri"/>
                <a:cs typeface="Calibri"/>
              </a:rPr>
              <a:t>shall be </a:t>
            </a:r>
            <a:r>
              <a:rPr sz="2500" spc="-10" dirty="0">
                <a:solidFill>
                  <a:srgbClr val="FFFFFF"/>
                </a:solidFill>
                <a:latin typeface="Calibri"/>
                <a:cs typeface="Calibri"/>
              </a:rPr>
              <a:t>prepared </a:t>
            </a:r>
            <a:r>
              <a:rPr sz="2500" spc="-14" dirty="0">
                <a:solidFill>
                  <a:srgbClr val="FFFFFF"/>
                </a:solidFill>
                <a:latin typeface="Calibri"/>
                <a:cs typeface="Calibri"/>
              </a:rPr>
              <a:t>keeping </a:t>
            </a:r>
            <a:r>
              <a:rPr sz="2500" dirty="0">
                <a:solidFill>
                  <a:srgbClr val="FFFFFF"/>
                </a:solidFill>
                <a:latin typeface="Calibri"/>
                <a:cs typeface="Calibri"/>
              </a:rPr>
              <a:t>in </a:t>
            </a:r>
            <a:r>
              <a:rPr sz="2500" spc="-4" dirty="0">
                <a:solidFill>
                  <a:srgbClr val="FFFFFF"/>
                </a:solidFill>
                <a:latin typeface="Calibri"/>
                <a:cs typeface="Calibri"/>
              </a:rPr>
              <a:t>view the </a:t>
            </a:r>
            <a:r>
              <a:rPr sz="2500" spc="-4" dirty="0">
                <a:solidFill>
                  <a:srgbClr val="FF0000"/>
                </a:solidFill>
                <a:latin typeface="Calibri"/>
                <a:cs typeface="Calibri"/>
              </a:rPr>
              <a:t>land use </a:t>
            </a:r>
            <a:r>
              <a:rPr sz="2500" dirty="0">
                <a:solidFill>
                  <a:srgbClr val="FF0000"/>
                </a:solidFill>
                <a:latin typeface="Calibri"/>
                <a:cs typeface="Calibri"/>
              </a:rPr>
              <a:t>plan </a:t>
            </a:r>
            <a:r>
              <a:rPr sz="2500" dirty="0">
                <a:solidFill>
                  <a:srgbClr val="FFFFFF"/>
                </a:solidFill>
                <a:latin typeface="Calibri"/>
                <a:cs typeface="Calibri"/>
              </a:rPr>
              <a:t> and </a:t>
            </a:r>
            <a:r>
              <a:rPr sz="2500" spc="-10" dirty="0">
                <a:solidFill>
                  <a:srgbClr val="FFFFFF"/>
                </a:solidFill>
                <a:latin typeface="Calibri"/>
                <a:cs typeface="Calibri"/>
              </a:rPr>
              <a:t>requirement </a:t>
            </a:r>
            <a:r>
              <a:rPr sz="2500" spc="-4" dirty="0">
                <a:solidFill>
                  <a:srgbClr val="FFFFFF"/>
                </a:solidFill>
                <a:latin typeface="Calibri"/>
                <a:cs typeface="Calibri"/>
              </a:rPr>
              <a:t>of basic </a:t>
            </a:r>
            <a:r>
              <a:rPr sz="2500" dirty="0">
                <a:solidFill>
                  <a:srgbClr val="FFFFFF"/>
                </a:solidFill>
                <a:latin typeface="Calibri"/>
                <a:cs typeface="Calibri"/>
              </a:rPr>
              <a:t>amenities </a:t>
            </a:r>
            <a:r>
              <a:rPr sz="2500" spc="-4" dirty="0">
                <a:solidFill>
                  <a:srgbClr val="FFFFFF"/>
                </a:solidFill>
                <a:latin typeface="Calibri"/>
                <a:cs typeface="Calibri"/>
              </a:rPr>
              <a:t>of </a:t>
            </a:r>
            <a:r>
              <a:rPr sz="2500" spc="-14" dirty="0">
                <a:solidFill>
                  <a:srgbClr val="FFFFFF"/>
                </a:solidFill>
                <a:latin typeface="Calibri"/>
                <a:cs typeface="Calibri"/>
              </a:rPr>
              <a:t>Gram </a:t>
            </a:r>
            <a:r>
              <a:rPr sz="2500" spc="-4" dirty="0">
                <a:solidFill>
                  <a:srgbClr val="FFFFFF"/>
                </a:solidFill>
                <a:latin typeface="Calibri"/>
                <a:cs typeface="Calibri"/>
              </a:rPr>
              <a:t>Sabha, on priority  basis of long </a:t>
            </a:r>
            <a:r>
              <a:rPr sz="2500" spc="-10" dirty="0">
                <a:solidFill>
                  <a:srgbClr val="FFFFFF"/>
                </a:solidFill>
                <a:latin typeface="Calibri"/>
                <a:cs typeface="Calibri"/>
              </a:rPr>
              <a:t>term </a:t>
            </a:r>
            <a:r>
              <a:rPr sz="2500" dirty="0">
                <a:solidFill>
                  <a:srgbClr val="FFFFFF"/>
                </a:solidFill>
                <a:latin typeface="Calibri"/>
                <a:cs typeface="Calibri"/>
              </a:rPr>
              <a:t>plan </a:t>
            </a:r>
            <a:r>
              <a:rPr sz="2500" spc="-10" dirty="0">
                <a:solidFill>
                  <a:srgbClr val="FFFFFF"/>
                </a:solidFill>
                <a:latin typeface="Calibri"/>
                <a:cs typeface="Calibri"/>
              </a:rPr>
              <a:t>through </a:t>
            </a:r>
            <a:r>
              <a:rPr sz="2500" dirty="0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sz="2500" spc="-10" dirty="0">
                <a:solidFill>
                  <a:srgbClr val="FFFFFF"/>
                </a:solidFill>
                <a:latin typeface="Calibri"/>
                <a:cs typeface="Calibri"/>
              </a:rPr>
              <a:t>yearly </a:t>
            </a:r>
            <a:r>
              <a:rPr sz="2500" dirty="0">
                <a:solidFill>
                  <a:srgbClr val="FFFFFF"/>
                </a:solidFill>
                <a:latin typeface="Calibri"/>
                <a:cs typeface="Calibri"/>
              </a:rPr>
              <a:t>plan </a:t>
            </a:r>
            <a:r>
              <a:rPr sz="2500" spc="-4" dirty="0">
                <a:solidFill>
                  <a:srgbClr val="FFFFFF"/>
                </a:solidFill>
                <a:latin typeface="Calibri"/>
                <a:cs typeface="Calibri"/>
              </a:rPr>
              <a:t>based on the  </a:t>
            </a:r>
            <a:r>
              <a:rPr sz="2500" dirty="0">
                <a:solidFill>
                  <a:srgbClr val="FFFFFF"/>
                </a:solidFill>
                <a:latin typeface="Calibri"/>
                <a:cs typeface="Calibri"/>
              </a:rPr>
              <a:t>financial </a:t>
            </a:r>
            <a:r>
              <a:rPr sz="2500" spc="-14" dirty="0">
                <a:solidFill>
                  <a:srgbClr val="FFFFFF"/>
                </a:solidFill>
                <a:latin typeface="Calibri"/>
                <a:cs typeface="Calibri"/>
              </a:rPr>
              <a:t>resources to </a:t>
            </a:r>
            <a:r>
              <a:rPr sz="2500" spc="-4" dirty="0">
                <a:solidFill>
                  <a:srgbClr val="FFFFFF"/>
                </a:solidFill>
                <a:latin typeface="Calibri"/>
                <a:cs typeface="Calibri"/>
              </a:rPr>
              <a:t>be </a:t>
            </a:r>
            <a:r>
              <a:rPr sz="2500" spc="-10" dirty="0">
                <a:solidFill>
                  <a:srgbClr val="FFFFFF"/>
                </a:solidFill>
                <a:latin typeface="Calibri"/>
                <a:cs typeface="Calibri"/>
              </a:rPr>
              <a:t>received </a:t>
            </a:r>
            <a:r>
              <a:rPr sz="2500" spc="-4" dirty="0">
                <a:solidFill>
                  <a:srgbClr val="FFFFFF"/>
                </a:solidFill>
                <a:latin typeface="Calibri"/>
                <a:cs typeface="Calibri"/>
              </a:rPr>
              <a:t>per </a:t>
            </a:r>
            <a:r>
              <a:rPr sz="2500" spc="-10" dirty="0">
                <a:solidFill>
                  <a:srgbClr val="FFFFFF"/>
                </a:solidFill>
                <a:latin typeface="Calibri"/>
                <a:cs typeface="Calibri"/>
              </a:rPr>
              <a:t>year </a:t>
            </a:r>
            <a:r>
              <a:rPr sz="2500" spc="-14" dirty="0">
                <a:solidFill>
                  <a:srgbClr val="FFFFFF"/>
                </a:solidFill>
                <a:latin typeface="Calibri"/>
                <a:cs typeface="Calibri"/>
              </a:rPr>
              <a:t>to </a:t>
            </a:r>
            <a:r>
              <a:rPr sz="2500" spc="-4" dirty="0">
                <a:solidFill>
                  <a:srgbClr val="FFFFFF"/>
                </a:solidFill>
                <a:latin typeface="Calibri"/>
                <a:cs typeface="Calibri"/>
              </a:rPr>
              <a:t>the </a:t>
            </a:r>
            <a:r>
              <a:rPr sz="2500" spc="-14" dirty="0">
                <a:solidFill>
                  <a:srgbClr val="FFFFFF"/>
                </a:solidFill>
                <a:latin typeface="Calibri"/>
                <a:cs typeface="Calibri"/>
              </a:rPr>
              <a:t>Gram Kosh </a:t>
            </a:r>
            <a:r>
              <a:rPr sz="2500" spc="-4" dirty="0">
                <a:solidFill>
                  <a:srgbClr val="FFFFFF"/>
                </a:solidFill>
                <a:latin typeface="Calibri"/>
                <a:cs typeface="Calibri"/>
              </a:rPr>
              <a:t>of  </a:t>
            </a:r>
            <a:r>
              <a:rPr sz="2500" dirty="0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sz="2500" spc="-14" dirty="0">
                <a:solidFill>
                  <a:srgbClr val="FFFFFF"/>
                </a:solidFill>
                <a:latin typeface="Calibri"/>
                <a:cs typeface="Calibri"/>
              </a:rPr>
              <a:t>Gram</a:t>
            </a:r>
            <a:r>
              <a:rPr sz="25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500" spc="-4" dirty="0">
                <a:solidFill>
                  <a:srgbClr val="FFFFFF"/>
                </a:solidFill>
                <a:latin typeface="Calibri"/>
                <a:cs typeface="Calibri"/>
              </a:rPr>
              <a:t>Sabha.</a:t>
            </a:r>
            <a:endParaRPr sz="2500" dirty="0">
              <a:latin typeface="Calibri"/>
              <a:cs typeface="Calibri"/>
            </a:endParaRPr>
          </a:p>
          <a:p>
            <a:pPr marL="260288" indent="-247592" algn="just">
              <a:spcBef>
                <a:spcPts val="1200"/>
              </a:spcBef>
              <a:buFont typeface="Arial"/>
              <a:buChar char="•"/>
              <a:tabLst>
                <a:tab pos="259653" algn="l"/>
                <a:tab pos="260288" algn="l"/>
              </a:tabLst>
            </a:pPr>
            <a:r>
              <a:rPr sz="2500" spc="-10" dirty="0">
                <a:solidFill>
                  <a:srgbClr val="FF0000"/>
                </a:solidFill>
                <a:latin typeface="Calibri"/>
                <a:cs typeface="Calibri"/>
              </a:rPr>
              <a:t>Currently </a:t>
            </a:r>
            <a:r>
              <a:rPr sz="2500" spc="-4" dirty="0">
                <a:solidFill>
                  <a:srgbClr val="FF0000"/>
                </a:solidFill>
                <a:latin typeface="Calibri"/>
                <a:cs typeface="Calibri"/>
              </a:rPr>
              <a:t>land use </a:t>
            </a:r>
            <a:r>
              <a:rPr sz="2500" dirty="0">
                <a:solidFill>
                  <a:srgbClr val="FF0000"/>
                </a:solidFill>
                <a:latin typeface="Calibri"/>
                <a:cs typeface="Calibri"/>
              </a:rPr>
              <a:t>plan </a:t>
            </a:r>
            <a:r>
              <a:rPr sz="2500" spc="-20" dirty="0">
                <a:solidFill>
                  <a:srgbClr val="FF0000"/>
                </a:solidFill>
                <a:latin typeface="Calibri"/>
                <a:cs typeface="Calibri"/>
              </a:rPr>
              <a:t>for </a:t>
            </a:r>
            <a:r>
              <a:rPr sz="2500" spc="-4" dirty="0">
                <a:solidFill>
                  <a:srgbClr val="FF0000"/>
                </a:solidFill>
                <a:latin typeface="Calibri"/>
                <a:cs typeface="Calibri"/>
              </a:rPr>
              <a:t>villages not </a:t>
            </a:r>
            <a:r>
              <a:rPr sz="2500" spc="-10" dirty="0">
                <a:solidFill>
                  <a:srgbClr val="FF0000"/>
                </a:solidFill>
                <a:latin typeface="Calibri"/>
                <a:cs typeface="Calibri"/>
              </a:rPr>
              <a:t>prepared </a:t>
            </a:r>
            <a:r>
              <a:rPr sz="2500" spc="-4" dirty="0">
                <a:solidFill>
                  <a:srgbClr val="FF0000"/>
                </a:solidFill>
                <a:latin typeface="Calibri"/>
                <a:cs typeface="Calibri"/>
              </a:rPr>
              <a:t>under</a:t>
            </a:r>
            <a:r>
              <a:rPr sz="2500" spc="2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500" dirty="0">
                <a:solidFill>
                  <a:srgbClr val="FF0000"/>
                </a:solidFill>
                <a:latin typeface="Calibri"/>
                <a:cs typeface="Calibri"/>
              </a:rPr>
              <a:t>Act.</a:t>
            </a:r>
            <a:endParaRPr sz="2500" dirty="0">
              <a:latin typeface="Calibri"/>
              <a:cs typeface="Calibri"/>
            </a:endParaRPr>
          </a:p>
          <a:p>
            <a:pPr marL="192360" marR="634217" indent="-180298" algn="just">
              <a:spcBef>
                <a:spcPts val="1200"/>
              </a:spcBef>
              <a:buFont typeface="Arial"/>
              <a:buChar char="•"/>
              <a:tabLst>
                <a:tab pos="192994" algn="l"/>
              </a:tabLst>
            </a:pPr>
            <a:r>
              <a:rPr sz="2500" dirty="0">
                <a:solidFill>
                  <a:srgbClr val="FF0000"/>
                </a:solidFill>
                <a:latin typeface="Calibri"/>
                <a:cs typeface="Calibri"/>
              </a:rPr>
              <a:t>Planning is </a:t>
            </a:r>
            <a:r>
              <a:rPr sz="2500" spc="-14" dirty="0">
                <a:solidFill>
                  <a:srgbClr val="FF0000"/>
                </a:solidFill>
                <a:latin typeface="Calibri"/>
                <a:cs typeface="Calibri"/>
              </a:rPr>
              <a:t>restricted to sectoral </a:t>
            </a:r>
            <a:r>
              <a:rPr sz="2500" spc="-4" dirty="0">
                <a:solidFill>
                  <a:srgbClr val="FF0000"/>
                </a:solidFill>
                <a:latin typeface="Calibri"/>
                <a:cs typeface="Calibri"/>
              </a:rPr>
              <a:t>planning </a:t>
            </a:r>
            <a:r>
              <a:rPr sz="2500" spc="-14" dirty="0">
                <a:solidFill>
                  <a:srgbClr val="FF0000"/>
                </a:solidFill>
                <a:latin typeface="Calibri"/>
                <a:cs typeface="Calibri"/>
              </a:rPr>
              <a:t>at </a:t>
            </a:r>
            <a:r>
              <a:rPr sz="2500" spc="-10" dirty="0">
                <a:solidFill>
                  <a:srgbClr val="FF0000"/>
                </a:solidFill>
                <a:latin typeface="Calibri"/>
                <a:cs typeface="Calibri"/>
              </a:rPr>
              <a:t>present </a:t>
            </a:r>
            <a:r>
              <a:rPr sz="2500" dirty="0">
                <a:solidFill>
                  <a:srgbClr val="FF0000"/>
                </a:solidFill>
                <a:latin typeface="Calibri"/>
                <a:cs typeface="Calibri"/>
              </a:rPr>
              <a:t>in </a:t>
            </a:r>
            <a:r>
              <a:rPr sz="2500" spc="-4" dirty="0">
                <a:solidFill>
                  <a:srgbClr val="FF0000"/>
                </a:solidFill>
                <a:latin typeface="Calibri"/>
                <a:cs typeface="Calibri"/>
              </a:rPr>
              <a:t>the  </a:t>
            </a:r>
            <a:r>
              <a:rPr sz="2500" spc="-14" dirty="0">
                <a:solidFill>
                  <a:srgbClr val="FF0000"/>
                </a:solidFill>
                <a:latin typeface="Calibri"/>
                <a:cs typeface="Calibri"/>
              </a:rPr>
              <a:t>form </a:t>
            </a:r>
            <a:r>
              <a:rPr sz="2500" spc="-4" dirty="0">
                <a:solidFill>
                  <a:srgbClr val="FF0000"/>
                </a:solidFill>
                <a:latin typeface="Calibri"/>
                <a:cs typeface="Calibri"/>
              </a:rPr>
              <a:t>of the </a:t>
            </a:r>
            <a:r>
              <a:rPr sz="2500" dirty="0">
                <a:solidFill>
                  <a:srgbClr val="FF0000"/>
                </a:solidFill>
                <a:latin typeface="Calibri"/>
                <a:cs typeface="Calibri"/>
              </a:rPr>
              <a:t>GPDP</a:t>
            </a:r>
            <a:r>
              <a:rPr sz="2500" spc="-2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500" spc="-4" dirty="0">
                <a:solidFill>
                  <a:srgbClr val="FF0000"/>
                </a:solidFill>
                <a:latin typeface="Calibri"/>
                <a:cs typeface="Calibri"/>
              </a:rPr>
              <a:t>(annual).</a:t>
            </a:r>
            <a:endParaRPr sz="2500" dirty="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bject 23"/>
          <p:cNvSpPr txBox="1"/>
          <p:nvPr/>
        </p:nvSpPr>
        <p:spPr>
          <a:xfrm>
            <a:off x="894388" y="6553200"/>
            <a:ext cx="8713900" cy="795086"/>
          </a:xfrm>
          <a:prstGeom prst="rect">
            <a:avLst/>
          </a:prstGeom>
        </p:spPr>
        <p:txBody>
          <a:bodyPr vert="horz" wrap="square" lIns="0" tIns="12697" rIns="0" bIns="0" rtlCol="0">
            <a:spAutoFit/>
          </a:bodyPr>
          <a:lstStyle/>
          <a:p>
            <a:pPr marL="192360" marR="5080" indent="-180298">
              <a:spcBef>
                <a:spcPts val="100"/>
              </a:spcBef>
              <a:buFont typeface="Arial"/>
              <a:buChar char="•"/>
              <a:tabLst>
                <a:tab pos="192994" algn="l"/>
                <a:tab pos="3713882" algn="l"/>
              </a:tabLst>
            </a:pPr>
            <a:r>
              <a:rPr sz="25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Calibri"/>
                <a:cs typeface="Calibri"/>
              </a:rPr>
              <a:t>No </a:t>
            </a:r>
            <a:r>
              <a:rPr sz="2500" b="1" spc="-10" dirty="0">
                <a:solidFill>
                  <a:schemeClr val="accent1">
                    <a:lumMod val="40000"/>
                    <a:lumOff val="60000"/>
                  </a:schemeClr>
                </a:solidFill>
                <a:latin typeface="Calibri"/>
                <a:cs typeface="Calibri"/>
              </a:rPr>
              <a:t>spatial </a:t>
            </a:r>
            <a:r>
              <a:rPr sz="2500" b="1" spc="-14" dirty="0">
                <a:solidFill>
                  <a:schemeClr val="accent1">
                    <a:lumMod val="40000"/>
                    <a:lumOff val="60000"/>
                  </a:schemeClr>
                </a:solidFill>
                <a:latin typeface="Calibri"/>
                <a:cs typeface="Calibri"/>
              </a:rPr>
              <a:t>linkage </a:t>
            </a:r>
            <a:r>
              <a:rPr sz="25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Calibri"/>
                <a:cs typeface="Calibri"/>
              </a:rPr>
              <a:t>in </a:t>
            </a:r>
            <a:r>
              <a:rPr sz="2500" b="1" spc="-65" dirty="0">
                <a:solidFill>
                  <a:schemeClr val="accent1">
                    <a:lumMod val="40000"/>
                    <a:lumOff val="60000"/>
                  </a:schemeClr>
                </a:solidFill>
                <a:latin typeface="Calibri"/>
                <a:cs typeface="Calibri"/>
              </a:rPr>
              <a:t>GPDP. </a:t>
            </a:r>
            <a:r>
              <a:rPr sz="2500" b="1" spc="-10" dirty="0">
                <a:solidFill>
                  <a:schemeClr val="accent1">
                    <a:lumMod val="40000"/>
                    <a:lumOff val="60000"/>
                  </a:schemeClr>
                </a:solidFill>
                <a:latin typeface="Calibri"/>
                <a:cs typeface="Calibri"/>
              </a:rPr>
              <a:t>Future </a:t>
            </a:r>
            <a:r>
              <a:rPr sz="2500" b="1" spc="-4" dirty="0">
                <a:solidFill>
                  <a:schemeClr val="accent1">
                    <a:lumMod val="40000"/>
                    <a:lumOff val="60000"/>
                  </a:schemeClr>
                </a:solidFill>
                <a:latin typeface="Calibri"/>
                <a:cs typeface="Calibri"/>
              </a:rPr>
              <a:t>land use not </a:t>
            </a:r>
            <a:r>
              <a:rPr sz="2500" b="1" spc="-10" dirty="0">
                <a:solidFill>
                  <a:schemeClr val="accent1">
                    <a:lumMod val="40000"/>
                    <a:lumOff val="60000"/>
                  </a:schemeClr>
                </a:solidFill>
                <a:latin typeface="Calibri"/>
                <a:cs typeface="Calibri"/>
              </a:rPr>
              <a:t>envisaged. </a:t>
            </a:r>
            <a:endParaRPr lang="en-US" sz="2500" b="1" spc="-10" dirty="0">
              <a:solidFill>
                <a:schemeClr val="accent1">
                  <a:lumMod val="40000"/>
                  <a:lumOff val="60000"/>
                </a:schemeClr>
              </a:solidFill>
              <a:latin typeface="Calibri"/>
              <a:cs typeface="Calibri"/>
            </a:endParaRPr>
          </a:p>
          <a:p>
            <a:pPr marL="192360" marR="5080" indent="-180298">
              <a:spcBef>
                <a:spcPts val="100"/>
              </a:spcBef>
              <a:buFont typeface="Arial"/>
              <a:buChar char="•"/>
              <a:tabLst>
                <a:tab pos="192994" algn="l"/>
                <a:tab pos="3713882" algn="l"/>
              </a:tabLst>
            </a:pPr>
            <a:r>
              <a:rPr sz="2500" b="1" spc="-1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alibri"/>
                <a:cs typeface="Calibri"/>
              </a:rPr>
              <a:t>Development</a:t>
            </a:r>
            <a:r>
              <a:rPr sz="2500" b="1" spc="1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alibri"/>
                <a:cs typeface="Calibri"/>
              </a:rPr>
              <a:t> </a:t>
            </a:r>
            <a:r>
              <a:rPr sz="2500" b="1" spc="-14" dirty="0">
                <a:solidFill>
                  <a:schemeClr val="accent1">
                    <a:lumMod val="40000"/>
                    <a:lumOff val="60000"/>
                  </a:schemeClr>
                </a:solidFill>
                <a:latin typeface="Calibri"/>
                <a:cs typeface="Calibri"/>
              </a:rPr>
              <a:t>Control</a:t>
            </a:r>
            <a:r>
              <a:rPr sz="2500" b="1" spc="-4" dirty="0">
                <a:solidFill>
                  <a:schemeClr val="accent1">
                    <a:lumMod val="40000"/>
                    <a:lumOff val="60000"/>
                  </a:schemeClr>
                </a:solidFill>
                <a:latin typeface="Calibri"/>
                <a:cs typeface="Calibri"/>
              </a:rPr>
              <a:t> </a:t>
            </a:r>
            <a:r>
              <a:rPr sz="2500" b="1" spc="-4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alibri"/>
                <a:cs typeface="Calibri"/>
              </a:rPr>
              <a:t>Rules</a:t>
            </a:r>
            <a:r>
              <a:rPr lang="en-US" sz="2500" b="1" spc="-4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alibri"/>
                <a:cs typeface="Calibri"/>
              </a:rPr>
              <a:t> </a:t>
            </a:r>
            <a:r>
              <a:rPr sz="2500" b="1" spc="-4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alibri"/>
                <a:cs typeface="Calibri"/>
              </a:rPr>
              <a:t>not</a:t>
            </a:r>
            <a:r>
              <a:rPr sz="2500" b="1" spc="-14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alibri"/>
                <a:cs typeface="Calibri"/>
              </a:rPr>
              <a:t> </a:t>
            </a:r>
            <a:r>
              <a:rPr sz="2500" b="1" spc="-14" dirty="0">
                <a:solidFill>
                  <a:schemeClr val="accent1">
                    <a:lumMod val="40000"/>
                    <a:lumOff val="60000"/>
                  </a:schemeClr>
                </a:solidFill>
                <a:latin typeface="Calibri"/>
                <a:cs typeface="Calibri"/>
              </a:rPr>
              <a:t>linked.</a:t>
            </a:r>
            <a:endParaRPr sz="2500" b="1" dirty="0">
              <a:solidFill>
                <a:schemeClr val="accent1">
                  <a:lumMod val="40000"/>
                  <a:lumOff val="60000"/>
                </a:schemeClr>
              </a:solidFill>
              <a:latin typeface="Calibri"/>
              <a:cs typeface="Calibri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371600"/>
            <a:ext cx="9524999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840134" y="372173"/>
            <a:ext cx="4526280" cy="794512"/>
          </a:xfrm>
        </p:spPr>
        <p:txBody>
          <a:bodyPr>
            <a:noAutofit/>
          </a:bodyPr>
          <a:lstStyle/>
          <a:p>
            <a:r>
              <a:rPr lang="en-US" sz="2400" dirty="0" smtClean="0">
                <a:latin typeface="Calibri" pitchFamily="34" charset="0"/>
                <a:cs typeface="Calibri" pitchFamily="34" charset="0"/>
              </a:rPr>
              <a:t>Current GPDP of selected village</a:t>
            </a:r>
            <a:endParaRPr lang="en-US" sz="240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835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2408312"/>
              </p:ext>
            </p:extLst>
          </p:nvPr>
        </p:nvGraphicFramePr>
        <p:xfrm>
          <a:off x="456821" y="457202"/>
          <a:ext cx="9296779" cy="708813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4141"/>
                <a:gridCol w="1234920"/>
                <a:gridCol w="972048"/>
                <a:gridCol w="3076967"/>
                <a:gridCol w="3768703"/>
              </a:tblGrid>
              <a:tr h="476184">
                <a:tc gridSpan="5">
                  <a:txBody>
                    <a:bodyPr/>
                    <a:lstStyle/>
                    <a:p>
                      <a:pPr marL="87630">
                        <a:lnSpc>
                          <a:spcPts val="1664"/>
                        </a:lnSpc>
                      </a:pPr>
                      <a:r>
                        <a:rPr sz="1600" b="1" spc="-3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Table </a:t>
                      </a:r>
                      <a:r>
                        <a:rPr sz="1600" b="1" spc="-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1- </a:t>
                      </a:r>
                      <a:r>
                        <a:rPr sz="1600" b="1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2 </a:t>
                      </a:r>
                      <a:r>
                        <a:rPr sz="1600" b="1" spc="-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Observations/modifications suggested in proposed draft RADPFI during</a:t>
                      </a:r>
                      <a:r>
                        <a:rPr sz="1600" b="1" spc="7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600" b="1" spc="-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the</a:t>
                      </a:r>
                      <a:endParaRPr sz="160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  <a:p>
                      <a:pPr marL="1115695">
                        <a:lnSpc>
                          <a:spcPts val="1839"/>
                        </a:lnSpc>
                        <a:tabLst>
                          <a:tab pos="4892675" algn="l"/>
                        </a:tabLst>
                      </a:pPr>
                      <a:r>
                        <a:rPr sz="1600" b="1" spc="-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studies conducted for</a:t>
                      </a:r>
                      <a:r>
                        <a:rPr sz="1600" b="1" spc="3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600" b="1" spc="-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preparation</a:t>
                      </a:r>
                      <a:r>
                        <a:rPr sz="1600" b="1" spc="1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600" b="1" spc="-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of	model village</a:t>
                      </a:r>
                      <a:r>
                        <a:rPr sz="1600" b="1" spc="2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600" b="1" spc="-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plan</a:t>
                      </a:r>
                      <a:endParaRPr sz="160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FFCC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795187">
                <a:tc rowSpan="5">
                  <a:txBody>
                    <a:bodyPr/>
                    <a:lstStyle/>
                    <a:p>
                      <a:pPr marR="64769" algn="ctr">
                        <a:lnSpc>
                          <a:spcPts val="1789"/>
                        </a:lnSpc>
                      </a:pPr>
                      <a:r>
                        <a:rPr sz="1600" b="1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Built </a:t>
                      </a:r>
                      <a:r>
                        <a:rPr sz="1600" b="1" spc="-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up</a:t>
                      </a:r>
                      <a:endParaRPr sz="160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0" marB="0" vert="vert270">
                    <a:lnL w="9525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825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600" b="1" spc="-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Use</a:t>
                      </a:r>
                      <a:endParaRPr sz="160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  <a:p>
                      <a:pPr marL="8255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600" b="1" spc="-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Category</a:t>
                      </a:r>
                      <a:endParaRPr sz="160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63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825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600" b="1" spc="-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Use</a:t>
                      </a:r>
                      <a:endParaRPr sz="160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  <a:p>
                      <a:pPr marL="8255" marR="13335">
                        <a:lnSpc>
                          <a:spcPct val="114999"/>
                        </a:lnSpc>
                      </a:pPr>
                      <a:r>
                        <a:rPr sz="1600" b="1" spc="-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category  proposed</a:t>
                      </a:r>
                      <a:endParaRPr sz="160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63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825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600" b="1" spc="-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Activities</a:t>
                      </a:r>
                      <a:r>
                        <a:rPr sz="1600" b="1" spc="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600" b="1" spc="-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permitted</a:t>
                      </a:r>
                      <a:endParaRPr sz="160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635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9525">
                        <a:lnSpc>
                          <a:spcPct val="100000"/>
                        </a:lnSpc>
                        <a:spcBef>
                          <a:spcPts val="50"/>
                        </a:spcBef>
                        <a:tabLst>
                          <a:tab pos="1043940" algn="l"/>
                          <a:tab pos="2100580" algn="l"/>
                          <a:tab pos="2423795" algn="l"/>
                          <a:tab pos="2792730" algn="l"/>
                        </a:tabLst>
                      </a:pPr>
                      <a:r>
                        <a:rPr sz="1600" b="1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sz="1600" b="1" spc="-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ctivitie</a:t>
                      </a:r>
                      <a:r>
                        <a:rPr sz="1600" b="1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s	</a:t>
                      </a:r>
                      <a:r>
                        <a:rPr sz="1600" b="1" spc="-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propos</a:t>
                      </a:r>
                      <a:r>
                        <a:rPr sz="1600" b="1" spc="-1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sz="1600" b="1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d	</a:t>
                      </a:r>
                      <a:r>
                        <a:rPr sz="1600" b="1" spc="-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t</a:t>
                      </a:r>
                      <a:r>
                        <a:rPr sz="1600" b="1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o	</a:t>
                      </a:r>
                      <a:r>
                        <a:rPr sz="1600" b="1" spc="-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b</a:t>
                      </a:r>
                      <a:r>
                        <a:rPr sz="1600" b="1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e	</a:t>
                      </a:r>
                      <a:r>
                        <a:rPr sz="1600" b="1" spc="-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modified/</a:t>
                      </a:r>
                      <a:endParaRPr sz="160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  <a:p>
                      <a:pPr marL="7620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600" b="1" spc="-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added</a:t>
                      </a:r>
                      <a:endParaRPr sz="160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635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FFCC99"/>
                    </a:solidFill>
                  </a:tcPr>
                </a:tc>
              </a:tr>
              <a:tr h="1210787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vert="vert270">
                    <a:lnL w="9525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825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600" spc="-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Residential</a:t>
                      </a:r>
                      <a:endParaRPr sz="160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63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6350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600" spc="-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Residenti</a:t>
                      </a:r>
                      <a:endParaRPr sz="160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  <a:p>
                      <a:pPr marL="8255" marR="2540">
                        <a:lnSpc>
                          <a:spcPct val="114999"/>
                        </a:lnSpc>
                        <a:tabLst>
                          <a:tab pos="606425" algn="l"/>
                        </a:tabLst>
                      </a:pPr>
                      <a:r>
                        <a:rPr sz="1600" spc="-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sz="160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l	</a:t>
                      </a:r>
                      <a:r>
                        <a:rPr sz="1600" spc="-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and  mixed</a:t>
                      </a:r>
                      <a:endParaRPr sz="160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63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825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600" spc="-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Residences*</a:t>
                      </a:r>
                      <a:endParaRPr sz="160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635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165100" marR="36195" algn="just">
                        <a:lnSpc>
                          <a:spcPct val="114999"/>
                        </a:lnSpc>
                        <a:spcBef>
                          <a:spcPts val="125"/>
                        </a:spcBef>
                      </a:pPr>
                      <a:r>
                        <a:rPr sz="1600" spc="-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Residential along with minor  commercial activity (daily needs shop,  atta chakki, milk selling, dhobi, tea  stall, handicraft shop</a:t>
                      </a:r>
                      <a:r>
                        <a:rPr sz="160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600" spc="-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etc)</a:t>
                      </a:r>
                      <a:endParaRPr sz="160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1587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FFCC99"/>
                    </a:solidFill>
                  </a:tcPr>
                </a:tc>
              </a:tr>
              <a:tr h="1686169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vert="vert270">
                    <a:lnL w="9525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825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600" spc="-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Commercial/</a:t>
                      </a:r>
                      <a:endParaRPr sz="160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  <a:p>
                      <a:pPr marL="8255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600" spc="-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Economic</a:t>
                      </a:r>
                      <a:endParaRPr sz="160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63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solidFill>
                          <a:schemeClr val="bg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825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600" spc="-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Retail</a:t>
                      </a:r>
                      <a:r>
                        <a:rPr sz="1600" spc="-2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600" spc="-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shopping</a:t>
                      </a:r>
                      <a:endParaRPr sz="160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  <a:p>
                      <a:pPr marL="8255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600" spc="-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Informal</a:t>
                      </a:r>
                      <a:r>
                        <a:rPr sz="1600" spc="1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600" spc="-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Shop</a:t>
                      </a:r>
                      <a:endParaRPr sz="160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  <a:p>
                      <a:pPr marL="8255" marR="210820">
                        <a:lnSpc>
                          <a:spcPct val="114999"/>
                        </a:lnSpc>
                      </a:pPr>
                      <a:r>
                        <a:rPr sz="1600" spc="-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Daily market, </a:t>
                      </a:r>
                      <a:r>
                        <a:rPr sz="1600" spc="-2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weekly, </a:t>
                      </a:r>
                      <a:r>
                        <a:rPr sz="1600" spc="-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informal </a:t>
                      </a:r>
                      <a:r>
                        <a:rPr sz="160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,  </a:t>
                      </a:r>
                      <a:r>
                        <a:rPr sz="1600" spc="-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regulated and specialised  markets Godowns, Storage  grounds</a:t>
                      </a:r>
                      <a:endParaRPr sz="160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635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165100" marR="262890">
                        <a:lnSpc>
                          <a:spcPct val="114999"/>
                        </a:lnSpc>
                        <a:spcBef>
                          <a:spcPts val="125"/>
                        </a:spcBef>
                      </a:pPr>
                      <a:r>
                        <a:rPr sz="1600" spc="-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Anaj mandi, petrol pumps, poultry  farms, motels, dhaba or restaurants,  any other specialized market as per  local produce can be listed in this  category</a:t>
                      </a:r>
                      <a:endParaRPr sz="160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1587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FFCC99"/>
                    </a:solidFill>
                  </a:tcPr>
                </a:tc>
              </a:tr>
              <a:tr h="1590373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vert="vert270">
                    <a:lnL w="9525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8255">
                        <a:lnSpc>
                          <a:spcPct val="100000"/>
                        </a:lnSpc>
                        <a:spcBef>
                          <a:spcPts val="50"/>
                        </a:spcBef>
                        <a:tabLst>
                          <a:tab pos="864235" algn="l"/>
                        </a:tabLst>
                      </a:pPr>
                      <a:r>
                        <a:rPr sz="1600" spc="-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Utilitie</a:t>
                      </a:r>
                      <a:r>
                        <a:rPr sz="160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s	</a:t>
                      </a:r>
                      <a:r>
                        <a:rPr sz="1600" spc="-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and</a:t>
                      </a:r>
                      <a:endParaRPr sz="160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  <a:p>
                      <a:pPr marL="8255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600" spc="-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Services</a:t>
                      </a:r>
                      <a:endParaRPr sz="160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63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 dirty="0">
                        <a:solidFill>
                          <a:schemeClr val="bg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825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600" spc="-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Bank, </a:t>
                      </a:r>
                      <a:r>
                        <a:rPr sz="1600" spc="-3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ATM, </a:t>
                      </a:r>
                      <a:r>
                        <a:rPr sz="1600" spc="-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Credit </a:t>
                      </a:r>
                      <a:r>
                        <a:rPr sz="1600" spc="-2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Society,</a:t>
                      </a:r>
                      <a:r>
                        <a:rPr sz="1600" spc="-9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600" spc="-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Police</a:t>
                      </a:r>
                      <a:endParaRPr sz="160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  <a:p>
                      <a:pPr marL="8255" marR="128905">
                        <a:lnSpc>
                          <a:spcPct val="114999"/>
                        </a:lnSpc>
                      </a:pPr>
                      <a:r>
                        <a:rPr sz="1600" spc="-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thana, Cremation /Burial ground  Crematorium, Community  Hall,Dharamshala,</a:t>
                      </a:r>
                      <a:endParaRPr sz="160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  <a:p>
                      <a:pPr marL="8255" marR="513715">
                        <a:lnSpc>
                          <a:spcPct val="114999"/>
                        </a:lnSpc>
                      </a:pPr>
                      <a:r>
                        <a:rPr sz="1600" spc="-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Public </a:t>
                      </a:r>
                      <a:r>
                        <a:rPr sz="1600" spc="-3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Toilet, </a:t>
                      </a:r>
                      <a:r>
                        <a:rPr sz="1600" spc="-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Social </a:t>
                      </a:r>
                      <a:r>
                        <a:rPr sz="1600" spc="-1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Welfare  </a:t>
                      </a:r>
                      <a:r>
                        <a:rPr sz="1600" spc="-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Centre</a:t>
                      </a:r>
                      <a:endParaRPr sz="160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635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128270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600" spc="-1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Waste </a:t>
                      </a:r>
                      <a:r>
                        <a:rPr sz="1600" spc="-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disposal, water </a:t>
                      </a:r>
                      <a:r>
                        <a:rPr sz="1600" spc="-2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supply,</a:t>
                      </a:r>
                      <a:r>
                        <a:rPr sz="1600" spc="-4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600" spc="-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baodies,</a:t>
                      </a:r>
                      <a:endParaRPr sz="160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  <a:p>
                      <a:pPr marL="172720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600" spc="-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electric substation and other</a:t>
                      </a:r>
                      <a:r>
                        <a:rPr sz="1600" spc="-1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600" spc="-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utilities</a:t>
                      </a:r>
                      <a:endParaRPr sz="160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635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FFCC99"/>
                    </a:solidFill>
                  </a:tcPr>
                </a:tc>
              </a:tr>
              <a:tr h="1251699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vert="vert270">
                    <a:lnL w="9525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825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600" spc="-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Special</a:t>
                      </a:r>
                      <a:r>
                        <a:rPr sz="1600" spc="-15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600" spc="-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Area</a:t>
                      </a:r>
                      <a:endParaRPr sz="160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63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solidFill>
                          <a:schemeClr val="bg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8255">
                        <a:lnSpc>
                          <a:spcPct val="100000"/>
                        </a:lnSpc>
                        <a:spcBef>
                          <a:spcPts val="50"/>
                        </a:spcBef>
                        <a:tabLst>
                          <a:tab pos="871219" algn="l"/>
                          <a:tab pos="1790064" algn="l"/>
                          <a:tab pos="2404745" algn="l"/>
                        </a:tabLst>
                      </a:pPr>
                      <a:r>
                        <a:rPr sz="1600" spc="-18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T</a:t>
                      </a:r>
                      <a:r>
                        <a:rPr sz="1600" spc="-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emple</a:t>
                      </a:r>
                      <a:r>
                        <a:rPr sz="160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,	</a:t>
                      </a:r>
                      <a:r>
                        <a:rPr sz="1600" spc="-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Heritag</a:t>
                      </a:r>
                      <a:r>
                        <a:rPr sz="160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e	</a:t>
                      </a:r>
                      <a:r>
                        <a:rPr sz="1600" spc="-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area</a:t>
                      </a:r>
                      <a:r>
                        <a:rPr sz="160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,	</a:t>
                      </a:r>
                      <a:r>
                        <a:rPr sz="1600" spc="-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Scenic</a:t>
                      </a:r>
                      <a:endParaRPr sz="160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  <a:p>
                      <a:pPr marL="8255" marR="1905">
                        <a:lnSpc>
                          <a:spcPct val="114999"/>
                        </a:lnSpc>
                        <a:tabLst>
                          <a:tab pos="960119" algn="l"/>
                          <a:tab pos="1895475" algn="l"/>
                        </a:tabLst>
                      </a:pPr>
                      <a:r>
                        <a:rPr sz="1600" spc="-12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V</a:t>
                      </a:r>
                      <a:r>
                        <a:rPr sz="1600" spc="-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alu</a:t>
                      </a:r>
                      <a:r>
                        <a:rPr sz="160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e	</a:t>
                      </a:r>
                      <a:r>
                        <a:rPr sz="1600" spc="-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Area</a:t>
                      </a:r>
                      <a:r>
                        <a:rPr sz="160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,	</a:t>
                      </a:r>
                      <a:r>
                        <a:rPr sz="1600" spc="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G</a:t>
                      </a:r>
                      <a:r>
                        <a:rPr sz="1600" spc="-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overnment  Restricted</a:t>
                      </a:r>
                      <a:r>
                        <a:rPr sz="1600" spc="-10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600" spc="-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Areas</a:t>
                      </a:r>
                      <a:endParaRPr sz="160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635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128270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600" spc="-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temple should be replaced</a:t>
                      </a:r>
                      <a:r>
                        <a:rPr sz="1600" spc="-1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600" spc="-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by</a:t>
                      </a:r>
                      <a:endParaRPr sz="160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  <a:p>
                      <a:pPr marL="128270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600" spc="-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‘place of</a:t>
                      </a:r>
                      <a:r>
                        <a:rPr sz="1600" spc="-1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600" spc="-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worship’</a:t>
                      </a:r>
                      <a:endParaRPr sz="160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635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solidFill>
                      <a:srgbClr val="FFCC99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25238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870" y="381000"/>
            <a:ext cx="943059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 rot="16200000">
            <a:off x="-334507" y="3802682"/>
            <a:ext cx="30195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Non- Built </a:t>
            </a:r>
            <a:r>
              <a:rPr lang="en-US" sz="28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Up Area</a:t>
            </a:r>
            <a:endParaRPr lang="en-US" sz="28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2352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18"/>
          <p:cNvSpPr txBox="1"/>
          <p:nvPr/>
        </p:nvSpPr>
        <p:spPr>
          <a:xfrm>
            <a:off x="5720484" y="2100383"/>
            <a:ext cx="3844798" cy="4244749"/>
          </a:xfrm>
          <a:prstGeom prst="rect">
            <a:avLst/>
          </a:prstGeom>
        </p:spPr>
        <p:txBody>
          <a:bodyPr vert="horz" wrap="square" lIns="0" tIns="12697" rIns="0" bIns="0" rtlCol="0">
            <a:spAutoFit/>
          </a:bodyPr>
          <a:lstStyle/>
          <a:p>
            <a:pPr marL="192360" marR="137128" indent="-180298">
              <a:spcBef>
                <a:spcPts val="100"/>
              </a:spcBef>
              <a:buFont typeface="Arial"/>
              <a:buChar char="•"/>
              <a:tabLst>
                <a:tab pos="192994" algn="l"/>
              </a:tabLst>
            </a:pPr>
            <a:r>
              <a:rPr sz="2500" spc="-14" dirty="0">
                <a:solidFill>
                  <a:srgbClr val="FFFFFF"/>
                </a:solidFill>
                <a:latin typeface="Calibri"/>
                <a:cs typeface="Calibri"/>
              </a:rPr>
              <a:t>Evolution </a:t>
            </a:r>
            <a:r>
              <a:rPr sz="2500" spc="-4" dirty="0">
                <a:solidFill>
                  <a:srgbClr val="FFFFFF"/>
                </a:solidFill>
                <a:latin typeface="Calibri"/>
                <a:cs typeface="Calibri"/>
              </a:rPr>
              <a:t>during </a:t>
            </a:r>
            <a:r>
              <a:rPr sz="2500" spc="-10" dirty="0">
                <a:solidFill>
                  <a:srgbClr val="FF0000"/>
                </a:solidFill>
                <a:latin typeface="Calibri"/>
                <a:cs typeface="Calibri"/>
              </a:rPr>
              <a:t>last </a:t>
            </a:r>
            <a:r>
              <a:rPr sz="2500" dirty="0">
                <a:solidFill>
                  <a:srgbClr val="FF0000"/>
                </a:solidFill>
                <a:latin typeface="Calibri"/>
                <a:cs typeface="Calibri"/>
              </a:rPr>
              <a:t>15  </a:t>
            </a:r>
            <a:r>
              <a:rPr sz="2500" spc="-14" dirty="0">
                <a:solidFill>
                  <a:srgbClr val="FF0000"/>
                </a:solidFill>
                <a:latin typeface="Calibri"/>
                <a:cs typeface="Calibri"/>
              </a:rPr>
              <a:t>yrs </a:t>
            </a:r>
            <a:r>
              <a:rPr sz="2500" spc="-10" dirty="0">
                <a:solidFill>
                  <a:srgbClr val="FF0000"/>
                </a:solidFill>
                <a:latin typeface="Calibri"/>
                <a:cs typeface="Calibri"/>
              </a:rPr>
              <a:t>(recommended) </a:t>
            </a:r>
            <a:r>
              <a:rPr sz="25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500" spc="-4" dirty="0">
                <a:solidFill>
                  <a:srgbClr val="FFFFFF"/>
                </a:solidFill>
                <a:latin typeface="Calibri"/>
                <a:cs typeface="Calibri"/>
              </a:rPr>
              <a:t>shown </a:t>
            </a:r>
            <a:r>
              <a:rPr sz="2500" dirty="0">
                <a:solidFill>
                  <a:srgbClr val="FFFFFF"/>
                </a:solidFill>
                <a:latin typeface="Calibri"/>
                <a:cs typeface="Calibri"/>
              </a:rPr>
              <a:t>clockwise </a:t>
            </a:r>
            <a:r>
              <a:rPr sz="2500" spc="-14" dirty="0">
                <a:solidFill>
                  <a:srgbClr val="FFFFFF"/>
                </a:solidFill>
                <a:latin typeface="Calibri"/>
                <a:cs typeface="Calibri"/>
              </a:rPr>
              <a:t>from  </a:t>
            </a:r>
            <a:r>
              <a:rPr sz="2500" dirty="0">
                <a:solidFill>
                  <a:srgbClr val="FFFFFF"/>
                </a:solidFill>
                <a:latin typeface="Calibri"/>
                <a:cs typeface="Calibri"/>
              </a:rPr>
              <a:t>2002 till</a:t>
            </a:r>
            <a:r>
              <a:rPr sz="25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500" dirty="0">
                <a:solidFill>
                  <a:srgbClr val="FFFFFF"/>
                </a:solidFill>
                <a:latin typeface="Calibri"/>
                <a:cs typeface="Calibri"/>
              </a:rPr>
              <a:t>2017</a:t>
            </a:r>
            <a:endParaRPr sz="2500" dirty="0">
              <a:latin typeface="Calibri"/>
              <a:cs typeface="Calibri"/>
            </a:endParaRPr>
          </a:p>
          <a:p>
            <a:pPr marL="192360" marR="9523" indent="-180298">
              <a:buFont typeface="Arial"/>
              <a:buChar char="•"/>
              <a:tabLst>
                <a:tab pos="192994" algn="l"/>
              </a:tabLst>
            </a:pPr>
            <a:r>
              <a:rPr sz="2500" spc="-14" dirty="0">
                <a:solidFill>
                  <a:srgbClr val="FFFFFF"/>
                </a:solidFill>
                <a:latin typeface="Calibri"/>
                <a:cs typeface="Calibri"/>
              </a:rPr>
              <a:t>Private </a:t>
            </a:r>
            <a:r>
              <a:rPr sz="2500" spc="-4" dirty="0">
                <a:solidFill>
                  <a:srgbClr val="FFFFFF"/>
                </a:solidFill>
                <a:latin typeface="Calibri"/>
                <a:cs typeface="Calibri"/>
              </a:rPr>
              <a:t>colonies </a:t>
            </a:r>
            <a:r>
              <a:rPr sz="2500" spc="-14" dirty="0">
                <a:solidFill>
                  <a:srgbClr val="FFFFFF"/>
                </a:solidFill>
                <a:latin typeface="Calibri"/>
                <a:cs typeface="Calibri"/>
              </a:rPr>
              <a:t>start  </a:t>
            </a:r>
            <a:r>
              <a:rPr sz="2500" spc="-4" dirty="0">
                <a:solidFill>
                  <a:srgbClr val="FFFFFF"/>
                </a:solidFill>
                <a:latin typeface="Calibri"/>
                <a:cs typeface="Calibri"/>
              </a:rPr>
              <a:t>emerging </a:t>
            </a:r>
            <a:r>
              <a:rPr sz="2500" spc="-10" dirty="0">
                <a:solidFill>
                  <a:srgbClr val="FFFFFF"/>
                </a:solidFill>
                <a:latin typeface="Calibri"/>
                <a:cs typeface="Calibri"/>
              </a:rPr>
              <a:t>around </a:t>
            </a:r>
            <a:r>
              <a:rPr sz="2500" dirty="0">
                <a:solidFill>
                  <a:srgbClr val="FFFFFF"/>
                </a:solidFill>
                <a:latin typeface="Calibri"/>
                <a:cs typeface="Calibri"/>
              </a:rPr>
              <a:t>2010  </a:t>
            </a:r>
            <a:r>
              <a:rPr sz="2500" spc="-10" dirty="0">
                <a:solidFill>
                  <a:srgbClr val="FFFFFF"/>
                </a:solidFill>
                <a:latin typeface="Calibri"/>
                <a:cs typeface="Calibri"/>
              </a:rPr>
              <a:t>(after </a:t>
            </a:r>
            <a:r>
              <a:rPr sz="2500" dirty="0">
                <a:solidFill>
                  <a:srgbClr val="FFFFFF"/>
                </a:solidFill>
                <a:latin typeface="Calibri"/>
                <a:cs typeface="Calibri"/>
              </a:rPr>
              <a:t>edu </a:t>
            </a:r>
            <a:r>
              <a:rPr sz="2500" spc="-4" dirty="0">
                <a:solidFill>
                  <a:srgbClr val="FFFFFF"/>
                </a:solidFill>
                <a:latin typeface="Calibri"/>
                <a:cs typeface="Calibri"/>
              </a:rPr>
              <a:t>hub comes</a:t>
            </a:r>
            <a:r>
              <a:rPr sz="2500" spc="-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500" spc="-4" dirty="0">
                <a:solidFill>
                  <a:srgbClr val="FFFFFF"/>
                </a:solidFill>
                <a:latin typeface="Calibri"/>
                <a:cs typeface="Calibri"/>
              </a:rPr>
              <a:t>up  </a:t>
            </a:r>
            <a:r>
              <a:rPr sz="2500" dirty="0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r>
              <a:rPr sz="25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500" spc="-4" dirty="0">
                <a:solidFill>
                  <a:srgbClr val="FFFFFF"/>
                </a:solidFill>
                <a:latin typeface="Calibri"/>
                <a:cs typeface="Calibri"/>
              </a:rPr>
              <a:t>neighbourhood)</a:t>
            </a:r>
            <a:endParaRPr sz="2500" dirty="0">
              <a:latin typeface="Calibri"/>
              <a:cs typeface="Calibri"/>
            </a:endParaRPr>
          </a:p>
          <a:p>
            <a:pPr marL="192360" marR="5080" indent="-180298" algn="just">
              <a:buFont typeface="Arial"/>
              <a:buChar char="•"/>
              <a:tabLst>
                <a:tab pos="192994" algn="l"/>
              </a:tabLst>
            </a:pPr>
            <a:r>
              <a:rPr sz="2500" spc="-4" dirty="0">
                <a:solidFill>
                  <a:srgbClr val="FFFFFF"/>
                </a:solidFill>
                <a:latin typeface="Calibri"/>
                <a:cs typeface="Calibri"/>
              </a:rPr>
              <a:t>Inhabited </a:t>
            </a:r>
            <a:r>
              <a:rPr sz="2500" spc="-10" dirty="0">
                <a:solidFill>
                  <a:srgbClr val="FFFFFF"/>
                </a:solidFill>
                <a:latin typeface="Calibri"/>
                <a:cs typeface="Calibri"/>
              </a:rPr>
              <a:t>area </a:t>
            </a:r>
            <a:r>
              <a:rPr sz="2500" spc="-4" dirty="0">
                <a:solidFill>
                  <a:srgbClr val="FFFFFF"/>
                </a:solidFill>
                <a:latin typeface="Calibri"/>
                <a:cs typeface="Calibri"/>
              </a:rPr>
              <a:t>of village  </a:t>
            </a:r>
            <a:r>
              <a:rPr sz="2500" spc="-20" dirty="0">
                <a:solidFill>
                  <a:srgbClr val="FFFFFF"/>
                </a:solidFill>
                <a:latin typeface="Calibri"/>
                <a:cs typeface="Calibri"/>
              </a:rPr>
              <a:t>grows </a:t>
            </a:r>
            <a:r>
              <a:rPr sz="2500" dirty="0">
                <a:solidFill>
                  <a:srgbClr val="FFFFFF"/>
                </a:solidFill>
                <a:latin typeface="Calibri"/>
                <a:cs typeface="Calibri"/>
              </a:rPr>
              <a:t>in </a:t>
            </a:r>
            <a:r>
              <a:rPr sz="2500" spc="-10" dirty="0">
                <a:solidFill>
                  <a:srgbClr val="FFFFFF"/>
                </a:solidFill>
                <a:latin typeface="Calibri"/>
                <a:cs typeface="Calibri"/>
              </a:rPr>
              <a:t>response </a:t>
            </a:r>
            <a:r>
              <a:rPr sz="2500" spc="-14" dirty="0">
                <a:solidFill>
                  <a:srgbClr val="FFFFFF"/>
                </a:solidFill>
                <a:latin typeface="Calibri"/>
                <a:cs typeface="Calibri"/>
              </a:rPr>
              <a:t>to </a:t>
            </a:r>
            <a:r>
              <a:rPr sz="2500" spc="-4" dirty="0">
                <a:solidFill>
                  <a:srgbClr val="FFFFFF"/>
                </a:solidFill>
                <a:latin typeface="Calibri"/>
                <a:cs typeface="Calibri"/>
              </a:rPr>
              <a:t>the  </a:t>
            </a:r>
            <a:r>
              <a:rPr sz="2500" spc="-10" dirty="0">
                <a:solidFill>
                  <a:srgbClr val="FFFFFF"/>
                </a:solidFill>
                <a:latin typeface="Calibri"/>
                <a:cs typeface="Calibri"/>
              </a:rPr>
              <a:t>external </a:t>
            </a:r>
            <a:r>
              <a:rPr sz="2500" spc="-20" dirty="0">
                <a:solidFill>
                  <a:srgbClr val="FFFFFF"/>
                </a:solidFill>
                <a:latin typeface="Calibri"/>
                <a:cs typeface="Calibri"/>
              </a:rPr>
              <a:t>factors</a:t>
            </a:r>
            <a:endParaRPr sz="2500" dirty="0">
              <a:latin typeface="Calibri"/>
              <a:cs typeface="Calibri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609706" y="429780"/>
            <a:ext cx="4526280" cy="794512"/>
          </a:xfrm>
        </p:spPr>
        <p:txBody>
          <a:bodyPr>
            <a:noAutofit/>
          </a:bodyPr>
          <a:lstStyle/>
          <a:p>
            <a:r>
              <a:rPr lang="en-US" sz="2400" dirty="0" smtClean="0">
                <a:latin typeface="Calibri" pitchFamily="34" charset="0"/>
                <a:cs typeface="Calibri" pitchFamily="34" charset="0"/>
              </a:rPr>
              <a:t>LAYER 1: </a:t>
            </a:r>
            <a:br>
              <a:rPr lang="en-US" sz="2400" dirty="0" smtClean="0">
                <a:latin typeface="Calibri" pitchFamily="34" charset="0"/>
                <a:cs typeface="Calibri" pitchFamily="34" charset="0"/>
              </a:rPr>
            </a:br>
            <a:r>
              <a:rPr lang="en-US" sz="2400" dirty="0" smtClean="0">
                <a:latin typeface="Calibri" pitchFamily="34" charset="0"/>
                <a:cs typeface="Calibri" pitchFamily="34" charset="0"/>
              </a:rPr>
              <a:t>Evolution of the settlement</a:t>
            </a:r>
            <a:endParaRPr lang="en-US" sz="24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" y="1639527"/>
            <a:ext cx="4909488" cy="586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14"/>
          <p:cNvSpPr txBox="1"/>
          <p:nvPr/>
        </p:nvSpPr>
        <p:spPr>
          <a:xfrm>
            <a:off x="881497" y="372173"/>
            <a:ext cx="8493100" cy="751485"/>
          </a:xfrm>
          <a:prstGeom prst="rect">
            <a:avLst/>
          </a:prstGeom>
        </p:spPr>
        <p:txBody>
          <a:bodyPr vert="horz" wrap="square" lIns="0" tIns="12697" rIns="0" bIns="0" rtlCol="0">
            <a:spAutoFit/>
          </a:bodyPr>
          <a:lstStyle/>
          <a:p>
            <a:pPr marL="12062" algn="ctr">
              <a:spcBef>
                <a:spcPts val="100"/>
              </a:spcBef>
              <a:tabLst>
                <a:tab pos="192994" algn="l"/>
              </a:tabLst>
            </a:pPr>
            <a:r>
              <a:rPr lang="en-US" sz="2400" b="1" dirty="0" smtClean="0">
                <a:solidFill>
                  <a:srgbClr val="FFFFFF"/>
                </a:solidFill>
                <a:latin typeface="Calibri"/>
                <a:cs typeface="Calibri"/>
              </a:rPr>
              <a:t>MAP </a:t>
            </a:r>
            <a:r>
              <a:rPr lang="en-US" sz="2400" b="1" spc="-4" dirty="0" smtClean="0">
                <a:solidFill>
                  <a:srgbClr val="FFFFFF"/>
                </a:solidFill>
                <a:latin typeface="Calibri"/>
                <a:cs typeface="Calibri"/>
              </a:rPr>
              <a:t>THE </a:t>
            </a:r>
            <a:r>
              <a:rPr lang="en-US" sz="2400" b="1" spc="-14" dirty="0" smtClean="0">
                <a:solidFill>
                  <a:srgbClr val="FFFFFF"/>
                </a:solidFill>
                <a:latin typeface="Calibri"/>
                <a:cs typeface="Calibri"/>
              </a:rPr>
              <a:t>TEMPORAL </a:t>
            </a:r>
            <a:r>
              <a:rPr lang="en-US" sz="2400" b="1" spc="-10" dirty="0" smtClean="0">
                <a:solidFill>
                  <a:srgbClr val="FFFFFF"/>
                </a:solidFill>
                <a:latin typeface="Calibri"/>
                <a:cs typeface="Calibri"/>
              </a:rPr>
              <a:t>GROWTH </a:t>
            </a:r>
            <a:r>
              <a:rPr lang="en-US" sz="2400" b="1" spc="-4" dirty="0" smtClean="0">
                <a:solidFill>
                  <a:srgbClr val="FFFFFF"/>
                </a:solidFill>
                <a:latin typeface="Calibri"/>
                <a:cs typeface="Calibri"/>
              </a:rPr>
              <a:t>OF THE</a:t>
            </a:r>
            <a:r>
              <a:rPr lang="en-US" sz="2400" b="1" spc="-50" dirty="0" smtClean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2400" b="1" spc="-10" dirty="0" smtClean="0">
                <a:solidFill>
                  <a:srgbClr val="FFFFFF"/>
                </a:solidFill>
                <a:latin typeface="Calibri"/>
                <a:cs typeface="Calibri"/>
              </a:rPr>
              <a:t>SETTLEMENT</a:t>
            </a:r>
            <a:r>
              <a:rPr lang="en-US" sz="2400" b="1" dirty="0" smtClean="0">
                <a:latin typeface="Calibri"/>
                <a:cs typeface="Calibri"/>
              </a:rPr>
              <a:t> AND </a:t>
            </a:r>
            <a:r>
              <a:rPr lang="en-US" sz="2400" b="1" spc="-10" dirty="0" smtClean="0">
                <a:solidFill>
                  <a:srgbClr val="FFFFFF"/>
                </a:solidFill>
                <a:latin typeface="Calibri"/>
                <a:cs typeface="Calibri"/>
              </a:rPr>
              <a:t>ESTABLISH </a:t>
            </a:r>
            <a:r>
              <a:rPr lang="en-US" sz="2400" b="1" spc="-14" dirty="0" smtClean="0">
                <a:solidFill>
                  <a:srgbClr val="FFFFFF"/>
                </a:solidFill>
                <a:latin typeface="Calibri"/>
                <a:cs typeface="Calibri"/>
              </a:rPr>
              <a:t>‘EXTENSIONS’ BEYOND RECOGNIZED </a:t>
            </a:r>
            <a:r>
              <a:rPr lang="en-US" sz="2400" b="1" dirty="0" smtClean="0">
                <a:solidFill>
                  <a:srgbClr val="FFFFFF"/>
                </a:solidFill>
                <a:latin typeface="Calibri"/>
                <a:cs typeface="Calibri"/>
              </a:rPr>
              <a:t>ABADI</a:t>
            </a:r>
            <a:r>
              <a:rPr lang="en-US" sz="2400" b="1" spc="14" dirty="0" smtClean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2400" b="1" spc="-10" dirty="0" smtClean="0">
                <a:solidFill>
                  <a:srgbClr val="FFFFFF"/>
                </a:solidFill>
                <a:latin typeface="Calibri"/>
                <a:cs typeface="Calibri"/>
              </a:rPr>
              <a:t>AREA</a:t>
            </a:r>
            <a:endParaRPr lang="en-US" sz="2400" b="1" dirty="0">
              <a:latin typeface="Calibri"/>
              <a:cs typeface="Calibri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555" y="1869955"/>
            <a:ext cx="7200875" cy="530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333499" y="474821"/>
            <a:ext cx="7543800" cy="751485"/>
          </a:xfrm>
          <a:prstGeom prst="rect">
            <a:avLst/>
          </a:prstGeom>
        </p:spPr>
        <p:txBody>
          <a:bodyPr vert="horz" wrap="square" lIns="0" tIns="12697" rIns="0" bIns="0" rtlCol="0">
            <a:spAutoFit/>
          </a:bodyPr>
          <a:lstStyle/>
          <a:p>
            <a:pPr marL="12697" marR="5080" indent="242512" algn="ctr">
              <a:spcBef>
                <a:spcPts val="100"/>
              </a:spcBef>
            </a:pPr>
            <a:r>
              <a:rPr sz="2400" spc="-14" dirty="0">
                <a:solidFill>
                  <a:schemeClr val="bg1"/>
                </a:solidFill>
                <a:latin typeface="Calibri"/>
                <a:cs typeface="Calibri"/>
              </a:rPr>
              <a:t>Preparation </a:t>
            </a:r>
            <a:r>
              <a:rPr sz="2400" dirty="0">
                <a:solidFill>
                  <a:schemeClr val="bg1"/>
                </a:solidFill>
                <a:latin typeface="Calibri"/>
                <a:cs typeface="Calibri"/>
              </a:rPr>
              <a:t>of </a:t>
            </a:r>
            <a:r>
              <a:rPr sz="2400" spc="-20" dirty="0">
                <a:solidFill>
                  <a:schemeClr val="bg1"/>
                </a:solidFill>
                <a:latin typeface="Calibri"/>
                <a:cs typeface="Calibri"/>
              </a:rPr>
              <a:t>Gram Panchayat  </a:t>
            </a:r>
            <a:r>
              <a:rPr sz="2400" spc="-4" dirty="0">
                <a:solidFill>
                  <a:schemeClr val="bg1"/>
                </a:solidFill>
                <a:latin typeface="Calibri"/>
                <a:cs typeface="Calibri"/>
              </a:rPr>
              <a:t>Spatial </a:t>
            </a:r>
            <a:r>
              <a:rPr sz="2400" spc="-10" dirty="0">
                <a:solidFill>
                  <a:schemeClr val="bg1"/>
                </a:solidFill>
                <a:latin typeface="Calibri"/>
                <a:cs typeface="Calibri"/>
              </a:rPr>
              <a:t>Development </a:t>
            </a:r>
            <a:r>
              <a:rPr sz="2400" dirty="0">
                <a:solidFill>
                  <a:schemeClr val="bg1"/>
                </a:solidFill>
                <a:latin typeface="Calibri"/>
                <a:cs typeface="Calibri"/>
              </a:rPr>
              <a:t>Plan</a:t>
            </a:r>
            <a:r>
              <a:rPr sz="2400" spc="-7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chemeClr val="bg1"/>
                </a:solidFill>
                <a:latin typeface="Calibri"/>
                <a:cs typeface="Calibri"/>
              </a:rPr>
              <a:t>(GPSDP)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533400" y="2209800"/>
            <a:ext cx="9143999" cy="3656766"/>
          </a:xfrm>
          <a:prstGeom prst="rect">
            <a:avLst/>
          </a:prstGeom>
        </p:spPr>
        <p:txBody>
          <a:bodyPr vert="horz" wrap="square" lIns="0" tIns="12061" rIns="0" bIns="0" rtlCol="0">
            <a:spAutoFit/>
          </a:bodyPr>
          <a:lstStyle/>
          <a:p>
            <a:pPr marL="25394" marR="17776" algn="just">
              <a:spcBef>
                <a:spcPts val="95"/>
              </a:spcBef>
              <a:buSzPct val="95000"/>
              <a:tabLst>
                <a:tab pos="142842" algn="l"/>
              </a:tabLst>
            </a:pPr>
            <a:r>
              <a:rPr sz="2400" b="1" spc="-4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 proposal for short term </a:t>
            </a:r>
            <a:r>
              <a:rPr sz="2400" b="1" spc="-1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(5 </a:t>
            </a:r>
            <a:r>
              <a:rPr sz="2400" b="1" spc="-4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years) for zoning and efficient  land </a:t>
            </a:r>
            <a:r>
              <a:rPr sz="2400" b="1" spc="-1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utilisation </a:t>
            </a:r>
            <a:r>
              <a:rPr sz="2400" b="1" spc="-4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the rural </a:t>
            </a:r>
            <a:r>
              <a:rPr sz="2400" b="1" spc="-1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areas </a:t>
            </a:r>
            <a:r>
              <a:rPr sz="2400" b="1" spc="-4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a </a:t>
            </a:r>
            <a:r>
              <a:rPr sz="2400" b="1" spc="-1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participatory spatial  </a:t>
            </a:r>
            <a:r>
              <a:rPr sz="2400" b="1" spc="-4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planning for Gram</a:t>
            </a:r>
            <a:r>
              <a:rPr sz="2400" b="1" spc="-14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b="1" spc="-4" dirty="0" smtClean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Panchayat.</a:t>
            </a:r>
            <a:endParaRPr sz="2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  <a:buClr>
                <a:srgbClr val="FFFFFF"/>
              </a:buClr>
              <a:buFont typeface="Symbol"/>
              <a:buChar char=""/>
            </a:pPr>
            <a:endParaRPr sz="22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23731" lvl="1" indent="-89515">
              <a:spcBef>
                <a:spcPts val="1300"/>
              </a:spcBef>
              <a:buSzPct val="95000"/>
              <a:buFont typeface="Arial"/>
              <a:buChar char="•"/>
              <a:tabLst>
                <a:tab pos="724366" algn="l"/>
              </a:tabLst>
            </a:pPr>
            <a:r>
              <a:rPr lang="en-US" sz="2000" spc="-4" dirty="0" smtClean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sz="2200" spc="-4" dirty="0" smtClean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Identification </a:t>
            </a:r>
            <a:r>
              <a:rPr sz="2200" spc="-4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</a:t>
            </a:r>
            <a:r>
              <a:rPr sz="2200" spc="-1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Spatial </a:t>
            </a:r>
            <a:r>
              <a:rPr sz="2200" spc="-4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Planning </a:t>
            </a:r>
            <a:r>
              <a:rPr sz="2200" spc="-14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parameters </a:t>
            </a:r>
            <a:r>
              <a:rPr sz="2200" spc="-4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VDP </a:t>
            </a:r>
            <a:r>
              <a:rPr sz="2200" spc="-14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</a:t>
            </a:r>
            <a:r>
              <a:rPr sz="2200" spc="-4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</a:t>
            </a:r>
            <a:r>
              <a:rPr sz="2200" spc="16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200" spc="-14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created</a:t>
            </a:r>
            <a:endParaRPr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spcBef>
                <a:spcPts val="40"/>
              </a:spcBef>
              <a:buClr>
                <a:srgbClr val="FFFFFF"/>
              </a:buClr>
              <a:buFont typeface="Arial"/>
              <a:buChar char="•"/>
            </a:pPr>
            <a:endParaRPr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34217" marR="343454" lvl="1">
              <a:buSzPct val="95000"/>
              <a:buFont typeface="Arial"/>
              <a:buChar char="•"/>
              <a:tabLst>
                <a:tab pos="724366" algn="l"/>
              </a:tabLst>
            </a:pPr>
            <a:r>
              <a:rPr lang="en-US" sz="2200" spc="-10" dirty="0" smtClean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sz="2200" spc="-10" dirty="0" smtClean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Develop </a:t>
            </a:r>
            <a:r>
              <a:rPr sz="2200" spc="-4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methodology </a:t>
            </a:r>
            <a:r>
              <a:rPr sz="2200" spc="-2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</a:t>
            </a:r>
            <a:r>
              <a:rPr sz="2200" spc="-1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inclusion </a:t>
            </a:r>
            <a:r>
              <a:rPr sz="2200" spc="-4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</a:t>
            </a:r>
            <a:r>
              <a:rPr sz="2200" spc="-1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Spatial </a:t>
            </a:r>
            <a:r>
              <a:rPr sz="2200" spc="-4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Planning </a:t>
            </a:r>
            <a:r>
              <a:rPr sz="2200" spc="-1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 </a:t>
            </a:r>
            <a:r>
              <a:rPr sz="2200" spc="-14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Gram  </a:t>
            </a:r>
            <a:r>
              <a:rPr lang="en-US" sz="2200" spc="-14" dirty="0" smtClean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	</a:t>
            </a:r>
            <a:r>
              <a:rPr lang="en-US" sz="2200" spc="-14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spc="-14" dirty="0" smtClean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200" spc="-14" dirty="0" smtClean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Panchayat</a:t>
            </a:r>
            <a:r>
              <a:rPr sz="2200" dirty="0" smtClean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200" spc="-1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Level</a:t>
            </a:r>
            <a:endParaRPr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spcBef>
                <a:spcPts val="45"/>
              </a:spcBef>
              <a:buClr>
                <a:srgbClr val="FFFFFF"/>
              </a:buClr>
              <a:buFont typeface="Arial"/>
              <a:buChar char="•"/>
            </a:pPr>
            <a:endParaRPr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23731" lvl="1" indent="-89515">
              <a:buSzPct val="95000"/>
              <a:buFont typeface="Arial"/>
              <a:buChar char="•"/>
              <a:tabLst>
                <a:tab pos="724366" algn="l"/>
              </a:tabLst>
            </a:pPr>
            <a:r>
              <a:rPr lang="en-US" sz="2200" spc="-10" dirty="0" smtClean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sz="2200" spc="-10" dirty="0" smtClean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Implementation </a:t>
            </a:r>
            <a:r>
              <a:rPr sz="2200" spc="-1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process </a:t>
            </a:r>
            <a:r>
              <a:rPr sz="2200" spc="-4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under the </a:t>
            </a:r>
            <a:r>
              <a:rPr sz="2200" spc="-2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statute </a:t>
            </a:r>
            <a:r>
              <a:rPr sz="2200" spc="-4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</a:t>
            </a:r>
            <a:r>
              <a:rPr sz="22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73</a:t>
            </a:r>
            <a:r>
              <a:rPr sz="2200" baseline="2564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rd </a:t>
            </a:r>
            <a:r>
              <a:rPr sz="2200" spc="-4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Ammendent</a:t>
            </a:r>
            <a:endParaRPr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17"/>
          <p:cNvSpPr txBox="1"/>
          <p:nvPr/>
        </p:nvSpPr>
        <p:spPr>
          <a:xfrm>
            <a:off x="5756404" y="1697134"/>
            <a:ext cx="3997196" cy="3860028"/>
          </a:xfrm>
          <a:prstGeom prst="rect">
            <a:avLst/>
          </a:prstGeom>
        </p:spPr>
        <p:txBody>
          <a:bodyPr vert="horz" wrap="square" lIns="0" tIns="12697" rIns="0" bIns="0" rtlCol="0">
            <a:spAutoFit/>
          </a:bodyPr>
          <a:lstStyle/>
          <a:p>
            <a:pPr marL="192360" indent="-180298">
              <a:spcBef>
                <a:spcPts val="100"/>
              </a:spcBef>
              <a:buFont typeface="Arial"/>
              <a:buChar char="•"/>
              <a:tabLst>
                <a:tab pos="192994" algn="l"/>
              </a:tabLst>
            </a:pPr>
            <a:r>
              <a:rPr sz="2500" dirty="0">
                <a:solidFill>
                  <a:srgbClr val="FFFFFF"/>
                </a:solidFill>
                <a:latin typeface="Calibri"/>
                <a:cs typeface="Calibri"/>
              </a:rPr>
              <a:t>Map </a:t>
            </a:r>
            <a:r>
              <a:rPr sz="2500" spc="-14" dirty="0">
                <a:solidFill>
                  <a:srgbClr val="FFFFFF"/>
                </a:solidFill>
                <a:latin typeface="Calibri"/>
                <a:cs typeface="Calibri"/>
              </a:rPr>
              <a:t>overall </a:t>
            </a:r>
            <a:r>
              <a:rPr sz="2500" spc="-4" dirty="0">
                <a:solidFill>
                  <a:srgbClr val="FFFFFF"/>
                </a:solidFill>
                <a:latin typeface="Calibri"/>
                <a:cs typeface="Calibri"/>
              </a:rPr>
              <a:t>land</a:t>
            </a:r>
            <a:r>
              <a:rPr sz="25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500" spc="-4" dirty="0">
                <a:solidFill>
                  <a:srgbClr val="FFFFFF"/>
                </a:solidFill>
                <a:latin typeface="Calibri"/>
                <a:cs typeface="Calibri"/>
              </a:rPr>
              <a:t>use</a:t>
            </a:r>
            <a:endParaRPr sz="2500" dirty="0">
              <a:latin typeface="Calibri"/>
              <a:cs typeface="Calibri"/>
            </a:endParaRPr>
          </a:p>
          <a:p>
            <a:pPr marL="192360" marR="5080" indent="-180298">
              <a:buFont typeface="Arial"/>
              <a:buChar char="•"/>
              <a:tabLst>
                <a:tab pos="192994" algn="l"/>
              </a:tabLst>
            </a:pPr>
            <a:r>
              <a:rPr sz="2500" spc="-4" dirty="0">
                <a:solidFill>
                  <a:srgbClr val="FFFFFF"/>
                </a:solidFill>
                <a:latin typeface="Calibri"/>
                <a:cs typeface="Calibri"/>
              </a:rPr>
              <a:t>Land use </a:t>
            </a:r>
            <a:r>
              <a:rPr sz="2500" spc="-10" dirty="0">
                <a:solidFill>
                  <a:srgbClr val="FFFFFF"/>
                </a:solidFill>
                <a:latin typeface="Calibri"/>
                <a:cs typeface="Calibri"/>
              </a:rPr>
              <a:t>code </a:t>
            </a:r>
            <a:r>
              <a:rPr sz="2500" spc="-4" dirty="0">
                <a:solidFill>
                  <a:srgbClr val="FFFFFF"/>
                </a:solidFill>
                <a:latin typeface="Calibri"/>
                <a:cs typeface="Calibri"/>
              </a:rPr>
              <a:t>decided  on the basis of  </a:t>
            </a:r>
            <a:r>
              <a:rPr sz="2500" spc="-10" dirty="0">
                <a:solidFill>
                  <a:srgbClr val="FFFFFF"/>
                </a:solidFill>
                <a:latin typeface="Calibri"/>
                <a:cs typeface="Calibri"/>
              </a:rPr>
              <a:t>agricultural </a:t>
            </a:r>
            <a:r>
              <a:rPr sz="2500" spc="-4" dirty="0">
                <a:solidFill>
                  <a:srgbClr val="FFFFFF"/>
                </a:solidFill>
                <a:latin typeface="Calibri"/>
                <a:cs typeface="Calibri"/>
              </a:rPr>
              <a:t>census </a:t>
            </a:r>
            <a:r>
              <a:rPr sz="2500" dirty="0">
                <a:solidFill>
                  <a:srgbClr val="FFFFFF"/>
                </a:solidFill>
                <a:latin typeface="Calibri"/>
                <a:cs typeface="Calibri"/>
              </a:rPr>
              <a:t>and  </a:t>
            </a:r>
            <a:r>
              <a:rPr sz="2500" spc="-14" dirty="0">
                <a:solidFill>
                  <a:srgbClr val="FFFFFF"/>
                </a:solidFill>
                <a:latin typeface="Calibri"/>
                <a:cs typeface="Calibri"/>
              </a:rPr>
              <a:t>conventional </a:t>
            </a:r>
            <a:r>
              <a:rPr sz="2500" spc="-4" dirty="0">
                <a:solidFill>
                  <a:srgbClr val="FFFFFF"/>
                </a:solidFill>
                <a:latin typeface="Calibri"/>
                <a:cs typeface="Calibri"/>
              </a:rPr>
              <a:t>land uses </a:t>
            </a:r>
            <a:r>
              <a:rPr sz="2500" dirty="0">
                <a:solidFill>
                  <a:srgbClr val="FFFFFF"/>
                </a:solidFill>
                <a:latin typeface="Calibri"/>
                <a:cs typeface="Calibri"/>
              </a:rPr>
              <a:t>in  </a:t>
            </a:r>
            <a:r>
              <a:rPr sz="2500" spc="-10" dirty="0">
                <a:solidFill>
                  <a:srgbClr val="FFFFFF"/>
                </a:solidFill>
                <a:latin typeface="Calibri"/>
                <a:cs typeface="Calibri"/>
              </a:rPr>
              <a:t>URDPFI/draft </a:t>
            </a:r>
            <a:r>
              <a:rPr sz="2500" dirty="0">
                <a:solidFill>
                  <a:srgbClr val="FFFFFF"/>
                </a:solidFill>
                <a:latin typeface="Calibri"/>
                <a:cs typeface="Calibri"/>
              </a:rPr>
              <a:t>RADPFI  guidelines</a:t>
            </a:r>
            <a:endParaRPr sz="2500" dirty="0">
              <a:latin typeface="Calibri"/>
              <a:cs typeface="Calibri"/>
            </a:endParaRPr>
          </a:p>
          <a:p>
            <a:pPr marL="192360" marR="189821" indent="-180298">
              <a:buFont typeface="Arial"/>
              <a:buChar char="•"/>
              <a:tabLst>
                <a:tab pos="192994" algn="l"/>
              </a:tabLst>
            </a:pPr>
            <a:r>
              <a:rPr sz="2500" spc="-4" dirty="0">
                <a:solidFill>
                  <a:srgbClr val="FFFFFF"/>
                </a:solidFill>
                <a:latin typeface="Calibri"/>
                <a:cs typeface="Calibri"/>
              </a:rPr>
              <a:t>Land use </a:t>
            </a:r>
            <a:r>
              <a:rPr sz="2500" spc="-10" dirty="0">
                <a:solidFill>
                  <a:srgbClr val="FFFFFF"/>
                </a:solidFill>
                <a:latin typeface="Calibri"/>
                <a:cs typeface="Calibri"/>
              </a:rPr>
              <a:t>code </a:t>
            </a:r>
            <a:r>
              <a:rPr sz="2500" spc="-14" dirty="0">
                <a:solidFill>
                  <a:srgbClr val="FFFFFF"/>
                </a:solidFill>
                <a:latin typeface="Calibri"/>
                <a:cs typeface="Calibri"/>
              </a:rPr>
              <a:t>may </a:t>
            </a:r>
            <a:r>
              <a:rPr sz="2500" spc="-4" dirty="0">
                <a:solidFill>
                  <a:srgbClr val="FFFFFF"/>
                </a:solidFill>
                <a:latin typeface="Calibri"/>
                <a:cs typeface="Calibri"/>
              </a:rPr>
              <a:t>be  </a:t>
            </a:r>
            <a:r>
              <a:rPr sz="2500" spc="-10" dirty="0">
                <a:solidFill>
                  <a:srgbClr val="FFFFFF"/>
                </a:solidFill>
                <a:latin typeface="Calibri"/>
                <a:cs typeface="Calibri"/>
              </a:rPr>
              <a:t>finalized </a:t>
            </a:r>
            <a:r>
              <a:rPr sz="2500" dirty="0">
                <a:solidFill>
                  <a:srgbClr val="FFFFFF"/>
                </a:solidFill>
                <a:latin typeface="Calibri"/>
                <a:cs typeface="Calibri"/>
              </a:rPr>
              <a:t>in </a:t>
            </a:r>
            <a:r>
              <a:rPr sz="2500" spc="-14" dirty="0">
                <a:solidFill>
                  <a:srgbClr val="FFFFFF"/>
                </a:solidFill>
                <a:latin typeface="Calibri"/>
                <a:cs typeface="Calibri"/>
              </a:rPr>
              <a:t>consultation  </a:t>
            </a:r>
            <a:r>
              <a:rPr sz="2500" dirty="0">
                <a:solidFill>
                  <a:srgbClr val="FFFFFF"/>
                </a:solidFill>
                <a:latin typeface="Calibri"/>
                <a:cs typeface="Calibri"/>
              </a:rPr>
              <a:t>with PRD </a:t>
            </a:r>
            <a:r>
              <a:rPr sz="2500" spc="-4" dirty="0">
                <a:solidFill>
                  <a:srgbClr val="FFFFFF"/>
                </a:solidFill>
                <a:latin typeface="Calibri"/>
                <a:cs typeface="Calibri"/>
              </a:rPr>
              <a:t>Dept. </a:t>
            </a:r>
            <a:r>
              <a:rPr sz="2500" spc="-10" dirty="0">
                <a:solidFill>
                  <a:srgbClr val="FFFFFF"/>
                </a:solidFill>
                <a:latin typeface="Calibri"/>
                <a:cs typeface="Calibri"/>
              </a:rPr>
              <a:t>And/or  </a:t>
            </a:r>
            <a:r>
              <a:rPr sz="2500" spc="-4" dirty="0">
                <a:solidFill>
                  <a:srgbClr val="FFFFFF"/>
                </a:solidFill>
                <a:latin typeface="Calibri"/>
                <a:cs typeface="Calibri"/>
              </a:rPr>
              <a:t>LR </a:t>
            </a:r>
            <a:r>
              <a:rPr sz="2500" dirty="0">
                <a:solidFill>
                  <a:srgbClr val="FFFFFF"/>
                </a:solidFill>
                <a:latin typeface="Calibri"/>
                <a:cs typeface="Calibri"/>
              </a:rPr>
              <a:t>authority </a:t>
            </a:r>
            <a:r>
              <a:rPr sz="2500" spc="-4" dirty="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sz="25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500" spc="-25" dirty="0">
                <a:solidFill>
                  <a:srgbClr val="FFFFFF"/>
                </a:solidFill>
                <a:latin typeface="Calibri"/>
                <a:cs typeface="Calibri"/>
              </a:rPr>
              <a:t>states</a:t>
            </a:r>
            <a:endParaRPr sz="2500" dirty="0">
              <a:latin typeface="Calibri"/>
              <a:cs typeface="Calibri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068" y="1639528"/>
            <a:ext cx="4896595" cy="5991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706" y="487387"/>
            <a:ext cx="4526280" cy="794512"/>
          </a:xfrm>
        </p:spPr>
        <p:txBody>
          <a:bodyPr>
            <a:noAutofit/>
          </a:bodyPr>
          <a:lstStyle/>
          <a:p>
            <a:r>
              <a:rPr lang="en-US" sz="2400" dirty="0" smtClean="0">
                <a:latin typeface="Calibri" pitchFamily="34" charset="0"/>
                <a:cs typeface="Calibri" pitchFamily="34" charset="0"/>
              </a:rPr>
              <a:t>LAYER 2:</a:t>
            </a:r>
            <a:br>
              <a:rPr lang="en-US" sz="2400" dirty="0" smtClean="0">
                <a:latin typeface="Calibri" pitchFamily="34" charset="0"/>
                <a:cs typeface="Calibri" pitchFamily="34" charset="0"/>
              </a:rPr>
            </a:br>
            <a:r>
              <a:rPr lang="en-US" sz="2400" dirty="0" smtClean="0">
                <a:latin typeface="Calibri" pitchFamily="34" charset="0"/>
                <a:cs typeface="Calibri" pitchFamily="34" charset="0"/>
              </a:rPr>
              <a:t>LAND USE AND BUILT USE</a:t>
            </a:r>
            <a:endParaRPr lang="en-US" sz="24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2877" y="5687101"/>
            <a:ext cx="382287" cy="192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045164" y="5687101"/>
            <a:ext cx="1979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Water body</a:t>
            </a:r>
          </a:p>
          <a:p>
            <a:r>
              <a:rPr lang="en-US" sz="1200" b="1" dirty="0" smtClean="0"/>
              <a:t>Fallow Land</a:t>
            </a:r>
          </a:p>
          <a:p>
            <a:r>
              <a:rPr lang="en-US" sz="1200" b="1" dirty="0" err="1" smtClean="0"/>
              <a:t>Abadi</a:t>
            </a:r>
            <a:r>
              <a:rPr lang="en-US" sz="1200" b="1" dirty="0" smtClean="0"/>
              <a:t> Area</a:t>
            </a:r>
          </a:p>
          <a:p>
            <a:r>
              <a:rPr lang="en-US" sz="1200" b="1" dirty="0" smtClean="0"/>
              <a:t>Agriculture</a:t>
            </a:r>
          </a:p>
          <a:p>
            <a:r>
              <a:rPr lang="en-US" sz="1200" b="1" dirty="0" smtClean="0"/>
              <a:t>Forest </a:t>
            </a:r>
          </a:p>
          <a:p>
            <a:r>
              <a:rPr lang="en-US" sz="1200" b="1" dirty="0" smtClean="0"/>
              <a:t>Grazing Land</a:t>
            </a:r>
          </a:p>
          <a:p>
            <a:r>
              <a:rPr lang="en-US" sz="1200" b="1" dirty="0" smtClean="0"/>
              <a:t>Industrial</a:t>
            </a:r>
          </a:p>
          <a:p>
            <a:r>
              <a:rPr lang="en-US" sz="1200" b="1" dirty="0" smtClean="0"/>
              <a:t>New Residential </a:t>
            </a:r>
          </a:p>
          <a:p>
            <a:r>
              <a:rPr lang="en-US" sz="1200" b="1" dirty="0" smtClean="0"/>
              <a:t>PSP</a:t>
            </a:r>
          </a:p>
          <a:p>
            <a:r>
              <a:rPr lang="en-US" sz="1200" b="1" dirty="0" smtClean="0"/>
              <a:t>Transport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5872" y="5697102"/>
            <a:ext cx="403249" cy="791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679121" y="5697102"/>
            <a:ext cx="2458828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 smtClean="0"/>
              <a:t>Barkheda Salam Boundary</a:t>
            </a:r>
          </a:p>
          <a:p>
            <a:r>
              <a:rPr lang="en-US" sz="1300" b="1" dirty="0" smtClean="0"/>
              <a:t>Updated Roads</a:t>
            </a:r>
          </a:p>
          <a:p>
            <a:r>
              <a:rPr lang="en-US" sz="1300" b="1" dirty="0" smtClean="0"/>
              <a:t>Railways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12"/>
          <p:cNvSpPr txBox="1"/>
          <p:nvPr/>
        </p:nvSpPr>
        <p:spPr>
          <a:xfrm>
            <a:off x="1522110" y="5729624"/>
            <a:ext cx="7381240" cy="1895983"/>
          </a:xfrm>
          <a:prstGeom prst="rect">
            <a:avLst/>
          </a:prstGeom>
        </p:spPr>
        <p:txBody>
          <a:bodyPr vert="horz" wrap="square" lIns="0" tIns="12061" rIns="0" bIns="0" rtlCol="0">
            <a:spAutoFit/>
          </a:bodyPr>
          <a:lstStyle/>
          <a:p>
            <a:pPr marL="192360" marR="5080" indent="-180298">
              <a:spcBef>
                <a:spcPts val="95"/>
              </a:spcBef>
              <a:buFont typeface="Arial"/>
              <a:buChar char="•"/>
              <a:tabLst>
                <a:tab pos="192994" algn="l"/>
              </a:tabLst>
            </a:pPr>
            <a:r>
              <a:rPr sz="2000" spc="-4" dirty="0">
                <a:solidFill>
                  <a:srgbClr val="FFFFFF"/>
                </a:solidFill>
                <a:latin typeface="Calibri"/>
                <a:cs typeface="Calibri"/>
              </a:rPr>
              <a:t>Abadi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area consists </a:t>
            </a:r>
            <a:r>
              <a:rPr sz="2000" spc="-4" dirty="0">
                <a:solidFill>
                  <a:srgbClr val="FFFFFF"/>
                </a:solidFill>
                <a:latin typeface="Calibri"/>
                <a:cs typeface="Calibri"/>
              </a:rPr>
              <a:t>of </a:t>
            </a:r>
            <a:r>
              <a:rPr sz="2000" spc="-14" dirty="0">
                <a:solidFill>
                  <a:srgbClr val="FFFFFF"/>
                </a:solidFill>
                <a:latin typeface="Calibri"/>
                <a:cs typeface="Calibri"/>
              </a:rPr>
              <a:t>approximately </a:t>
            </a:r>
            <a:r>
              <a:rPr sz="2000" spc="-4" dirty="0">
                <a:solidFill>
                  <a:srgbClr val="FFFFFF"/>
                </a:solidFill>
                <a:latin typeface="Calibri"/>
                <a:cs typeface="Calibri"/>
              </a:rPr>
              <a:t>7% of the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total area </a:t>
            </a:r>
            <a:r>
              <a:rPr sz="2000" spc="-4" dirty="0">
                <a:solidFill>
                  <a:srgbClr val="FFFFFF"/>
                </a:solidFill>
                <a:latin typeface="Calibri"/>
                <a:cs typeface="Calibri"/>
              </a:rPr>
              <a:t>of Barkheda 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Salam.</a:t>
            </a:r>
            <a:endParaRPr sz="2000" dirty="0">
              <a:latin typeface="Calibri"/>
              <a:cs typeface="Calibri"/>
            </a:endParaRPr>
          </a:p>
          <a:p>
            <a:pPr marL="192360" indent="-180298">
              <a:buFont typeface="Arial"/>
              <a:buChar char="•"/>
              <a:tabLst>
                <a:tab pos="192994" algn="l"/>
              </a:tabLst>
            </a:pPr>
            <a:r>
              <a:rPr sz="2000" spc="-4" dirty="0">
                <a:solidFill>
                  <a:srgbClr val="FFFFFF"/>
                </a:solidFill>
                <a:latin typeface="Calibri"/>
                <a:cs typeface="Calibri"/>
              </a:rPr>
              <a:t>It is </a:t>
            </a:r>
            <a:r>
              <a:rPr sz="2000" spc="-14" dirty="0">
                <a:solidFill>
                  <a:srgbClr val="FFFFFF"/>
                </a:solidFill>
                <a:latin typeface="Calibri"/>
                <a:cs typeface="Calibri"/>
              </a:rPr>
              <a:t>located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centrally </a:t>
            </a:r>
            <a:r>
              <a:rPr sz="2000" spc="-4" dirty="0">
                <a:solidFill>
                  <a:srgbClr val="FFFFFF"/>
                </a:solidFill>
                <a:latin typeface="Calibri"/>
                <a:cs typeface="Calibri"/>
              </a:rPr>
              <a:t>in the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village </a:t>
            </a:r>
            <a:r>
              <a:rPr sz="2000" spc="-4" dirty="0">
                <a:solidFill>
                  <a:srgbClr val="FFFFFF"/>
                </a:solidFill>
                <a:latin typeface="Calibri"/>
                <a:cs typeface="Calibri"/>
              </a:rPr>
              <a:t>along the main</a:t>
            </a:r>
            <a:r>
              <a:rPr sz="2000" spc="1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road.</a:t>
            </a:r>
            <a:endParaRPr sz="2000" dirty="0">
              <a:latin typeface="Calibri"/>
              <a:cs typeface="Calibri"/>
            </a:endParaRPr>
          </a:p>
          <a:p>
            <a:pPr marL="192360" marR="127605" indent="-180298">
              <a:buFont typeface="Arial"/>
              <a:buChar char="•"/>
              <a:tabLst>
                <a:tab pos="192994" algn="l"/>
              </a:tabLst>
            </a:pPr>
            <a:r>
              <a:rPr sz="2000" spc="-4" dirty="0">
                <a:solidFill>
                  <a:srgbClr val="FFFFFF"/>
                </a:solidFill>
                <a:latin typeface="Calibri"/>
                <a:cs typeface="Calibri"/>
              </a:rPr>
              <a:t>18% of the agricultural land has been </a:t>
            </a:r>
            <a:r>
              <a:rPr sz="2000" spc="-14" dirty="0">
                <a:solidFill>
                  <a:srgbClr val="FFFFFF"/>
                </a:solidFill>
                <a:latin typeface="Calibri"/>
                <a:cs typeface="Calibri"/>
              </a:rPr>
              <a:t>converted into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residential area  </a:t>
            </a:r>
            <a:r>
              <a:rPr sz="2000" spc="-4" dirty="0">
                <a:solidFill>
                  <a:srgbClr val="FFFFFF"/>
                </a:solidFill>
                <a:latin typeface="Calibri"/>
                <a:cs typeface="Calibri"/>
              </a:rPr>
              <a:t>which is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owned by </a:t>
            </a:r>
            <a:r>
              <a:rPr sz="2000" spc="-14" dirty="0">
                <a:solidFill>
                  <a:srgbClr val="FFFFFF"/>
                </a:solidFill>
                <a:latin typeface="Calibri"/>
                <a:cs typeface="Calibri"/>
              </a:rPr>
              <a:t>private developers </a:t>
            </a:r>
            <a:r>
              <a:rPr sz="2000" spc="-4" dirty="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sz="2000" spc="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builders.</a:t>
            </a:r>
            <a:endParaRPr sz="2000" dirty="0">
              <a:latin typeface="Calibri"/>
              <a:cs typeface="Calibri"/>
            </a:endParaRPr>
          </a:p>
          <a:p>
            <a:pPr marL="192360" indent="-180298">
              <a:buFont typeface="Arial"/>
              <a:buChar char="•"/>
              <a:tabLst>
                <a:tab pos="192994" algn="l"/>
              </a:tabLst>
            </a:pPr>
            <a:r>
              <a:rPr sz="2000" spc="-4" dirty="0">
                <a:solidFill>
                  <a:srgbClr val="FFFFFF"/>
                </a:solidFill>
                <a:latin typeface="Calibri"/>
                <a:cs typeface="Calibri"/>
              </a:rPr>
              <a:t>The </a:t>
            </a:r>
            <a:r>
              <a:rPr sz="2000" spc="-14" dirty="0">
                <a:solidFill>
                  <a:srgbClr val="FFFFFF"/>
                </a:solidFill>
                <a:latin typeface="Calibri"/>
                <a:cs typeface="Calibri"/>
              </a:rPr>
              <a:t>rest </a:t>
            </a:r>
            <a:r>
              <a:rPr sz="2000" spc="-4" dirty="0">
                <a:solidFill>
                  <a:srgbClr val="FFFFFF"/>
                </a:solidFill>
                <a:latin typeface="Calibri"/>
                <a:cs typeface="Calibri"/>
              </a:rPr>
              <a:t>of the 81% of the land is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restricted </a:t>
            </a:r>
            <a:r>
              <a:rPr sz="2000" spc="-14" dirty="0">
                <a:solidFill>
                  <a:srgbClr val="FFFFFF"/>
                </a:solidFill>
                <a:latin typeface="Calibri"/>
                <a:cs typeface="Calibri"/>
              </a:rPr>
              <a:t>to </a:t>
            </a:r>
            <a:r>
              <a:rPr sz="2000" spc="-4" dirty="0">
                <a:solidFill>
                  <a:srgbClr val="FFFFFF"/>
                </a:solidFill>
                <a:latin typeface="Calibri"/>
                <a:cs typeface="Calibri"/>
              </a:rPr>
              <a:t>agricultural</a:t>
            </a:r>
            <a:r>
              <a:rPr sz="2000" spc="1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4" dirty="0">
                <a:solidFill>
                  <a:srgbClr val="FFFFFF"/>
                </a:solidFill>
                <a:latin typeface="Calibri"/>
                <a:cs typeface="Calibri"/>
              </a:rPr>
              <a:t>activities.</a:t>
            </a:r>
            <a:endParaRPr sz="2000" dirty="0">
              <a:latin typeface="Calibri"/>
              <a:cs typeface="Calibri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273204"/>
            <a:ext cx="5243861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609706" y="487387"/>
            <a:ext cx="4526280" cy="794512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Calibri" pitchFamily="34" charset="0"/>
                <a:cs typeface="Calibri" pitchFamily="34" charset="0"/>
              </a:rPr>
              <a:t>AREA DISTRIBUTION</a:t>
            </a:r>
            <a:endParaRPr lang="en-US" sz="2400" dirty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854" y="1546812"/>
            <a:ext cx="6048735" cy="61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24920" y="602601"/>
            <a:ext cx="4526280" cy="794512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Calibri" pitchFamily="34" charset="0"/>
                <a:cs typeface="Calibri" pitchFamily="34" charset="0"/>
              </a:rPr>
              <a:t>MAP OF ABADI LAND USE</a:t>
            </a:r>
            <a:endParaRPr lang="en-US" sz="24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9803" y="5535212"/>
            <a:ext cx="581025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391087" y="5537130"/>
            <a:ext cx="19796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Internal Road</a:t>
            </a:r>
          </a:p>
          <a:p>
            <a:r>
              <a:rPr lang="en-US" sz="1600" b="1" dirty="0" smtClean="0"/>
              <a:t>Recreational</a:t>
            </a:r>
          </a:p>
          <a:p>
            <a:r>
              <a:rPr lang="en-US" sz="1600" b="1" dirty="0" smtClean="0"/>
              <a:t>Public Semi Public</a:t>
            </a:r>
          </a:p>
          <a:p>
            <a:r>
              <a:rPr lang="en-US" sz="1600" b="1" dirty="0" smtClean="0"/>
              <a:t>Residential</a:t>
            </a:r>
          </a:p>
          <a:p>
            <a:r>
              <a:rPr lang="en-US" sz="1600" b="1" dirty="0" smtClean="0"/>
              <a:t>Converted Residential</a:t>
            </a:r>
          </a:p>
          <a:p>
            <a:r>
              <a:rPr lang="en-US" sz="1600" b="1" dirty="0" smtClean="0"/>
              <a:t>Village Boundary</a:t>
            </a:r>
          </a:p>
          <a:p>
            <a:r>
              <a:rPr lang="en-US" sz="1600" b="1" dirty="0" smtClean="0"/>
              <a:t>Contour_10m</a:t>
            </a:r>
            <a:endParaRPr lang="en-US" sz="16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6559945" y="5061023"/>
            <a:ext cx="1045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Land Use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40" y="1692942"/>
            <a:ext cx="5069416" cy="601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5270" y="3310130"/>
            <a:ext cx="3486150" cy="25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6885" y="314566"/>
            <a:ext cx="5127023" cy="979318"/>
          </a:xfrm>
        </p:spPr>
        <p:txBody>
          <a:bodyPr>
            <a:noAutofit/>
          </a:bodyPr>
          <a:lstStyle/>
          <a:p>
            <a:r>
              <a:rPr lang="en-US" sz="2400" dirty="0">
                <a:latin typeface="Calibri" pitchFamily="34" charset="0"/>
                <a:cs typeface="Calibri" pitchFamily="34" charset="0"/>
              </a:rPr>
              <a:t>Map land ownership</a:t>
            </a:r>
            <a:br>
              <a:rPr lang="en-US" sz="2400" dirty="0">
                <a:latin typeface="Calibri" pitchFamily="34" charset="0"/>
                <a:cs typeface="Calibri" pitchFamily="34" charset="0"/>
              </a:rPr>
            </a:br>
            <a:r>
              <a:rPr lang="en-US" sz="2400" dirty="0" smtClean="0">
                <a:latin typeface="Calibri" pitchFamily="34" charset="0"/>
                <a:cs typeface="Calibri" pitchFamily="34" charset="0"/>
              </a:rPr>
              <a:t>Analyze </a:t>
            </a:r>
            <a:r>
              <a:rPr lang="en-US" sz="2400" dirty="0">
                <a:latin typeface="Calibri" pitchFamily="34" charset="0"/>
                <a:cs typeface="Calibri" pitchFamily="34" charset="0"/>
              </a:rPr>
              <a:t>land holding  pattern</a:t>
            </a:r>
            <a:br>
              <a:rPr lang="en-US" sz="2400" dirty="0">
                <a:latin typeface="Calibri" pitchFamily="34" charset="0"/>
                <a:cs typeface="Calibri" pitchFamily="34" charset="0"/>
              </a:rPr>
            </a:br>
            <a:endParaRPr lang="en-US" sz="24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9060" y="6766550"/>
            <a:ext cx="73048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286641" y="6712935"/>
            <a:ext cx="197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Government</a:t>
            </a:r>
          </a:p>
          <a:p>
            <a:r>
              <a:rPr lang="en-US" b="1" dirty="0" smtClean="0"/>
              <a:t>Private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466667" y="6317539"/>
            <a:ext cx="1181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Ownership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51" y="1524313"/>
            <a:ext cx="6106342" cy="624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0134" y="372173"/>
            <a:ext cx="4526280" cy="794512"/>
          </a:xfrm>
        </p:spPr>
        <p:txBody>
          <a:bodyPr>
            <a:noAutofit/>
          </a:bodyPr>
          <a:lstStyle/>
          <a:p>
            <a:r>
              <a:rPr lang="en-US" sz="2400" dirty="0" smtClean="0">
                <a:latin typeface="Calibri" pitchFamily="34" charset="0"/>
                <a:cs typeface="Calibri" pitchFamily="34" charset="0"/>
              </a:rPr>
              <a:t>MAP BUILT USE</a:t>
            </a:r>
            <a:br>
              <a:rPr lang="en-US" sz="2400" dirty="0" smtClean="0">
                <a:latin typeface="Calibri" pitchFamily="34" charset="0"/>
                <a:cs typeface="Calibri" pitchFamily="34" charset="0"/>
              </a:rPr>
            </a:br>
            <a:endParaRPr lang="en-US" sz="24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3592" y="6190480"/>
            <a:ext cx="676275" cy="1477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799867" y="6190479"/>
            <a:ext cx="208900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Commercial</a:t>
            </a:r>
          </a:p>
          <a:p>
            <a:r>
              <a:rPr lang="en-US" b="1" dirty="0" smtClean="0"/>
              <a:t>Mixed</a:t>
            </a:r>
          </a:p>
          <a:p>
            <a:r>
              <a:rPr lang="en-US" b="1" dirty="0" smtClean="0"/>
              <a:t>PSP</a:t>
            </a:r>
          </a:p>
          <a:p>
            <a:r>
              <a:rPr lang="en-US" b="1" dirty="0" smtClean="0"/>
              <a:t>Residential</a:t>
            </a:r>
          </a:p>
          <a:p>
            <a:r>
              <a:rPr lang="en-US" b="1" dirty="0" smtClean="0"/>
              <a:t>Utility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6153009" y="5729624"/>
            <a:ext cx="1016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Built Use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17"/>
          <p:cNvSpPr txBox="1"/>
          <p:nvPr/>
        </p:nvSpPr>
        <p:spPr>
          <a:xfrm>
            <a:off x="6340588" y="3216282"/>
            <a:ext cx="3197096" cy="1166983"/>
          </a:xfrm>
          <a:prstGeom prst="rect">
            <a:avLst/>
          </a:prstGeom>
        </p:spPr>
        <p:txBody>
          <a:bodyPr vert="horz" wrap="square" lIns="0" tIns="12697" rIns="0" bIns="0" rtlCol="0">
            <a:spAutoFit/>
          </a:bodyPr>
          <a:lstStyle/>
          <a:p>
            <a:pPr marL="192360" marR="5080" indent="-180298">
              <a:spcBef>
                <a:spcPts val="100"/>
              </a:spcBef>
              <a:buFont typeface="Arial"/>
              <a:buChar char="•"/>
              <a:tabLst>
                <a:tab pos="192994" algn="l"/>
              </a:tabLst>
            </a:pPr>
            <a:r>
              <a:rPr sz="2500" dirty="0">
                <a:solidFill>
                  <a:srgbClr val="FFFFFF"/>
                </a:solidFill>
                <a:latin typeface="Calibri"/>
                <a:cs typeface="Calibri"/>
              </a:rPr>
              <a:t>Map </a:t>
            </a:r>
            <a:r>
              <a:rPr sz="2500" spc="-10" dirty="0">
                <a:solidFill>
                  <a:srgbClr val="FFFFFF"/>
                </a:solidFill>
                <a:latin typeface="Calibri"/>
                <a:cs typeface="Calibri"/>
              </a:rPr>
              <a:t>relation  between  settlement </a:t>
            </a:r>
            <a:r>
              <a:rPr sz="2500" dirty="0">
                <a:solidFill>
                  <a:srgbClr val="FFFFFF"/>
                </a:solidFill>
                <a:latin typeface="Calibri"/>
                <a:cs typeface="Calibri"/>
              </a:rPr>
              <a:t>and  </a:t>
            </a:r>
            <a:r>
              <a:rPr sz="2500" spc="-20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25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2500" spc="-35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2500" spc="-2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25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500" spc="-40" dirty="0">
                <a:solidFill>
                  <a:srgbClr val="FFFFFF"/>
                </a:solidFill>
                <a:latin typeface="Calibri"/>
                <a:cs typeface="Calibri"/>
              </a:rPr>
              <a:t>/</a:t>
            </a:r>
            <a:r>
              <a:rPr sz="2500" spc="-20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250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2500" spc="-4" dirty="0">
                <a:solidFill>
                  <a:srgbClr val="FFFFFF"/>
                </a:solidFill>
                <a:latin typeface="Calibri"/>
                <a:cs typeface="Calibri"/>
              </a:rPr>
              <a:t>mmun</a:t>
            </a:r>
            <a:r>
              <a:rPr sz="2500" dirty="0">
                <a:solidFill>
                  <a:srgbClr val="FFFFFF"/>
                </a:solidFill>
                <a:latin typeface="Calibri"/>
                <a:cs typeface="Calibri"/>
              </a:rPr>
              <a:t>ity</a:t>
            </a:r>
            <a:endParaRPr sz="2500" dirty="0">
              <a:latin typeface="Calibri"/>
              <a:cs typeface="Calibri"/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15" y="1581920"/>
            <a:ext cx="5874790" cy="6190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185776" y="429780"/>
            <a:ext cx="4526280" cy="794512"/>
          </a:xfrm>
        </p:spPr>
        <p:txBody>
          <a:bodyPr>
            <a:noAutofit/>
          </a:bodyPr>
          <a:lstStyle/>
          <a:p>
            <a:r>
              <a:rPr lang="en-US" sz="2400" dirty="0" smtClean="0">
                <a:latin typeface="Calibri" pitchFamily="34" charset="0"/>
                <a:cs typeface="Calibri" pitchFamily="34" charset="0"/>
              </a:rPr>
              <a:t>LAYER 3: SOCIO DEMOGRAPHIC ASPECTS</a:t>
            </a:r>
            <a:endParaRPr lang="en-US" sz="24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4850" y="6017659"/>
            <a:ext cx="371475" cy="1497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566541" y="5966331"/>
            <a:ext cx="2089001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 smtClean="0"/>
              <a:t>Harijan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Mohalia</a:t>
            </a:r>
            <a:endParaRPr lang="en-US" sz="1400" b="1" dirty="0" smtClean="0"/>
          </a:p>
          <a:p>
            <a:r>
              <a:rPr lang="en-US" sz="1400" b="1" dirty="0" err="1" smtClean="0"/>
              <a:t>Wdi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ohalia</a:t>
            </a:r>
            <a:endParaRPr lang="en-US" sz="1400" b="1" dirty="0" smtClean="0"/>
          </a:p>
          <a:p>
            <a:r>
              <a:rPr lang="en-US" sz="1400" b="1" dirty="0" err="1" smtClean="0"/>
              <a:t>Mandir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Mohalia</a:t>
            </a:r>
            <a:endParaRPr lang="en-US" sz="1400" b="1" dirty="0" smtClean="0"/>
          </a:p>
          <a:p>
            <a:r>
              <a:rPr lang="en-US" sz="1400" b="1" dirty="0" smtClean="0"/>
              <a:t>Mina </a:t>
            </a:r>
            <a:r>
              <a:rPr lang="en-US" sz="1400" b="1" dirty="0" err="1" smtClean="0"/>
              <a:t>Mohalia</a:t>
            </a:r>
            <a:endParaRPr lang="en-US" sz="1400" b="1" dirty="0" smtClean="0"/>
          </a:p>
          <a:p>
            <a:r>
              <a:rPr lang="en-US" sz="1400" b="1" dirty="0" err="1" smtClean="0"/>
              <a:t>Romalia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Mohalia</a:t>
            </a:r>
            <a:endParaRPr lang="en-US" sz="1400" b="1" dirty="0" smtClean="0"/>
          </a:p>
          <a:p>
            <a:r>
              <a:rPr lang="en-US" sz="1400" b="1" dirty="0" smtClean="0"/>
              <a:t>Goya </a:t>
            </a:r>
            <a:r>
              <a:rPr lang="en-US" sz="1400" b="1" dirty="0" err="1" smtClean="0"/>
              <a:t>Mohalia</a:t>
            </a:r>
            <a:endParaRPr lang="en-US" sz="1400" b="1" dirty="0" smtClean="0"/>
          </a:p>
          <a:p>
            <a:r>
              <a:rPr lang="en-US" sz="1400" b="1" dirty="0" smtClean="0"/>
              <a:t>Colony </a:t>
            </a:r>
            <a:r>
              <a:rPr lang="en-US" sz="1400" b="1" dirty="0" err="1" smtClean="0"/>
              <a:t>Mohalia</a:t>
            </a:r>
            <a:endParaRPr lang="en-US" sz="1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6117611" y="5568648"/>
            <a:ext cx="673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Caste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94797"/>
            <a:ext cx="6426392" cy="6260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0134" y="429780"/>
            <a:ext cx="4526280" cy="794512"/>
          </a:xfrm>
        </p:spPr>
        <p:txBody>
          <a:bodyPr>
            <a:noAutofit/>
          </a:bodyPr>
          <a:lstStyle/>
          <a:p>
            <a:r>
              <a:rPr lang="en-US" sz="2400" dirty="0" smtClean="0">
                <a:latin typeface="Calibri" pitchFamily="34" charset="0"/>
                <a:cs typeface="Calibri" pitchFamily="34" charset="0"/>
              </a:rPr>
              <a:t>MAP SPATIAL DISTRIBUTION OF HOUSEHOLDS BY CASTE</a:t>
            </a:r>
            <a:endParaRPr lang="en-US" sz="24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6981" y="4116627"/>
            <a:ext cx="518463" cy="3514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039789" y="4116627"/>
            <a:ext cx="1452655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Not Known</a:t>
            </a:r>
          </a:p>
          <a:p>
            <a:r>
              <a:rPr lang="en-US" sz="1200" dirty="0" err="1" smtClean="0"/>
              <a:t>Ahrwal</a:t>
            </a:r>
            <a:endParaRPr lang="en-US" sz="1200" dirty="0" smtClean="0"/>
          </a:p>
          <a:p>
            <a:r>
              <a:rPr lang="en-US" sz="1200" dirty="0" err="1" smtClean="0"/>
              <a:t>Atharwada</a:t>
            </a:r>
            <a:endParaRPr lang="en-US" sz="1200" dirty="0" smtClean="0"/>
          </a:p>
          <a:p>
            <a:r>
              <a:rPr lang="en-US" sz="1200" dirty="0" err="1" smtClean="0"/>
              <a:t>Beragi</a:t>
            </a:r>
            <a:endParaRPr lang="en-US" sz="1200" dirty="0" smtClean="0"/>
          </a:p>
          <a:p>
            <a:r>
              <a:rPr lang="en-US" sz="1200" dirty="0" err="1" smtClean="0"/>
              <a:t>Gailot</a:t>
            </a:r>
            <a:endParaRPr lang="en-US" sz="1200" dirty="0" smtClean="0"/>
          </a:p>
          <a:p>
            <a:r>
              <a:rPr lang="en-US" sz="1200" dirty="0" err="1" smtClean="0"/>
              <a:t>Malviya</a:t>
            </a:r>
            <a:endParaRPr lang="en-US" sz="1200" dirty="0" smtClean="0"/>
          </a:p>
          <a:p>
            <a:r>
              <a:rPr lang="en-US" sz="1200" dirty="0" smtClean="0"/>
              <a:t>Maran</a:t>
            </a:r>
          </a:p>
          <a:p>
            <a:r>
              <a:rPr lang="en-US" sz="1200" dirty="0" err="1" smtClean="0"/>
              <a:t>Meera</a:t>
            </a:r>
            <a:endParaRPr lang="en-US" sz="1200" dirty="0" smtClean="0"/>
          </a:p>
          <a:p>
            <a:r>
              <a:rPr lang="en-US" sz="1200" dirty="0" err="1" smtClean="0"/>
              <a:t>Mewara</a:t>
            </a:r>
            <a:endParaRPr lang="en-US" sz="1200" dirty="0" smtClean="0"/>
          </a:p>
          <a:p>
            <a:r>
              <a:rPr lang="en-US" sz="1200" dirty="0" err="1" smtClean="0"/>
              <a:t>Puri</a:t>
            </a:r>
            <a:endParaRPr lang="en-US" sz="1200" dirty="0" smtClean="0"/>
          </a:p>
          <a:p>
            <a:r>
              <a:rPr lang="en-US" sz="1200" dirty="0" err="1" smtClean="0"/>
              <a:t>Rathone</a:t>
            </a:r>
            <a:endParaRPr lang="en-US" sz="1200" dirty="0" smtClean="0"/>
          </a:p>
          <a:p>
            <a:r>
              <a:rPr lang="en-US" sz="1200" dirty="0" err="1" smtClean="0"/>
              <a:t>Ruheja</a:t>
            </a:r>
            <a:endParaRPr lang="en-US" sz="1200" dirty="0" smtClean="0"/>
          </a:p>
          <a:p>
            <a:r>
              <a:rPr lang="en-US" sz="1200" dirty="0" smtClean="0"/>
              <a:t>Sen</a:t>
            </a:r>
          </a:p>
          <a:p>
            <a:r>
              <a:rPr lang="en-US" sz="1200" dirty="0" err="1" smtClean="0"/>
              <a:t>Soni</a:t>
            </a:r>
            <a:endParaRPr lang="en-US" sz="1200" dirty="0" smtClean="0"/>
          </a:p>
          <a:p>
            <a:r>
              <a:rPr lang="en-US" sz="1200" dirty="0" smtClean="0"/>
              <a:t>Tiwari</a:t>
            </a:r>
          </a:p>
          <a:p>
            <a:r>
              <a:rPr lang="en-US" sz="1200" dirty="0" err="1" smtClean="0"/>
              <a:t>ViswaKarma</a:t>
            </a:r>
            <a:endParaRPr lang="en-US" sz="1200" dirty="0" smtClean="0"/>
          </a:p>
          <a:p>
            <a:r>
              <a:rPr lang="en-US" sz="1200" dirty="0" smtClean="0"/>
              <a:t>Yadav </a:t>
            </a:r>
          </a:p>
          <a:p>
            <a:r>
              <a:rPr lang="en-US" sz="1200" dirty="0" err="1" smtClean="0"/>
              <a:t>Harijan</a:t>
            </a:r>
            <a:endParaRPr lang="en-US" sz="1200" dirty="0"/>
          </a:p>
          <a:p>
            <a:r>
              <a:rPr lang="en-US" sz="1200" dirty="0" err="1" smtClean="0"/>
              <a:t>Lohar</a:t>
            </a:r>
            <a:endParaRPr lang="en-US" sz="120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6426392" y="3713378"/>
            <a:ext cx="1015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Caste</a:t>
            </a:r>
          </a:p>
          <a:p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/>
          <p:nvPr/>
        </p:nvSpPr>
        <p:spPr>
          <a:xfrm>
            <a:off x="7631232" y="1436371"/>
            <a:ext cx="128270" cy="28575"/>
          </a:xfrm>
          <a:custGeom>
            <a:avLst/>
            <a:gdLst/>
            <a:ahLst/>
            <a:cxnLst/>
            <a:rect l="l" t="t" r="r" b="b"/>
            <a:pathLst>
              <a:path w="128270" h="28575">
                <a:moveTo>
                  <a:pt x="19264" y="6783"/>
                </a:moveTo>
                <a:lnTo>
                  <a:pt x="18534" y="0"/>
                </a:lnTo>
                <a:lnTo>
                  <a:pt x="0" y="0"/>
                </a:lnTo>
                <a:lnTo>
                  <a:pt x="12391" y="24612"/>
                </a:lnTo>
                <a:lnTo>
                  <a:pt x="12391" y="6096"/>
                </a:lnTo>
                <a:lnTo>
                  <a:pt x="19264" y="6783"/>
                </a:lnTo>
                <a:close/>
              </a:path>
              <a:path w="128270" h="28575">
                <a:moveTo>
                  <a:pt x="20011" y="13716"/>
                </a:moveTo>
                <a:lnTo>
                  <a:pt x="19264" y="6783"/>
                </a:lnTo>
                <a:lnTo>
                  <a:pt x="12391" y="6096"/>
                </a:lnTo>
                <a:lnTo>
                  <a:pt x="20011" y="13716"/>
                </a:lnTo>
                <a:close/>
              </a:path>
              <a:path w="128270" h="28575">
                <a:moveTo>
                  <a:pt x="20011" y="25300"/>
                </a:moveTo>
                <a:lnTo>
                  <a:pt x="20011" y="13716"/>
                </a:lnTo>
                <a:lnTo>
                  <a:pt x="12391" y="6096"/>
                </a:lnTo>
                <a:lnTo>
                  <a:pt x="12391" y="24612"/>
                </a:lnTo>
                <a:lnTo>
                  <a:pt x="17725" y="25146"/>
                </a:lnTo>
                <a:lnTo>
                  <a:pt x="20011" y="25300"/>
                </a:lnTo>
                <a:close/>
              </a:path>
              <a:path w="128270" h="28575">
                <a:moveTo>
                  <a:pt x="128157" y="0"/>
                </a:moveTo>
                <a:lnTo>
                  <a:pt x="98471" y="0"/>
                </a:lnTo>
                <a:lnTo>
                  <a:pt x="89681" y="6172"/>
                </a:lnTo>
                <a:lnTo>
                  <a:pt x="58784" y="9946"/>
                </a:lnTo>
                <a:lnTo>
                  <a:pt x="20011" y="6858"/>
                </a:lnTo>
                <a:lnTo>
                  <a:pt x="19264" y="6783"/>
                </a:lnTo>
                <a:lnTo>
                  <a:pt x="20011" y="13716"/>
                </a:lnTo>
                <a:lnTo>
                  <a:pt x="20011" y="25300"/>
                </a:lnTo>
                <a:lnTo>
                  <a:pt x="63203" y="28216"/>
                </a:lnTo>
                <a:lnTo>
                  <a:pt x="99297" y="22231"/>
                </a:lnTo>
                <a:lnTo>
                  <a:pt x="127371" y="1511"/>
                </a:lnTo>
                <a:lnTo>
                  <a:pt x="128157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6113796" y="2273204"/>
            <a:ext cx="3161270" cy="1166983"/>
          </a:xfrm>
          <a:prstGeom prst="rect">
            <a:avLst/>
          </a:prstGeom>
        </p:spPr>
        <p:txBody>
          <a:bodyPr vert="horz" wrap="square" lIns="0" tIns="12697" rIns="0" bIns="0" rtlCol="0">
            <a:spAutoFit/>
          </a:bodyPr>
          <a:lstStyle/>
          <a:p>
            <a:pPr marL="192360" marR="5080" indent="-180298">
              <a:spcBef>
                <a:spcPts val="100"/>
              </a:spcBef>
              <a:buFont typeface="Arial"/>
              <a:buChar char="•"/>
              <a:tabLst>
                <a:tab pos="192994" algn="l"/>
              </a:tabLst>
            </a:pPr>
            <a:r>
              <a:rPr sz="2500" dirty="0">
                <a:solidFill>
                  <a:srgbClr val="FFFFFF"/>
                </a:solidFill>
                <a:latin typeface="Calibri"/>
                <a:cs typeface="Calibri"/>
              </a:rPr>
              <a:t>Map </a:t>
            </a:r>
            <a:r>
              <a:rPr sz="2500" spc="-10" dirty="0">
                <a:solidFill>
                  <a:srgbClr val="FFFFFF"/>
                </a:solidFill>
                <a:latin typeface="Calibri"/>
                <a:cs typeface="Calibri"/>
              </a:rPr>
              <a:t>spatial  </a:t>
            </a:r>
            <a:r>
              <a:rPr sz="2500" spc="-4" dirty="0">
                <a:solidFill>
                  <a:srgbClr val="FFFFFF"/>
                </a:solidFill>
                <a:latin typeface="Calibri"/>
                <a:cs typeface="Calibri"/>
              </a:rPr>
              <a:t>distribution of  houses </a:t>
            </a:r>
            <a:r>
              <a:rPr sz="2500" spc="-10" dirty="0">
                <a:solidFill>
                  <a:srgbClr val="FFFFFF"/>
                </a:solidFill>
                <a:latin typeface="Calibri"/>
                <a:cs typeface="Calibri"/>
              </a:rPr>
              <a:t>by</a:t>
            </a:r>
            <a:r>
              <a:rPr sz="2500" spc="-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500" spc="-4" dirty="0">
                <a:solidFill>
                  <a:srgbClr val="FFFFFF"/>
                </a:solidFill>
                <a:latin typeface="Calibri"/>
                <a:cs typeface="Calibri"/>
              </a:rPr>
              <a:t>type</a:t>
            </a:r>
            <a:endParaRPr sz="2500" dirty="0">
              <a:latin typeface="Calibri"/>
              <a:cs typeface="Calibri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12042"/>
            <a:ext cx="5591801" cy="611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64210" y="256959"/>
            <a:ext cx="4526280" cy="794512"/>
          </a:xfrm>
        </p:spPr>
        <p:txBody>
          <a:bodyPr>
            <a:noAutofit/>
          </a:bodyPr>
          <a:lstStyle/>
          <a:p>
            <a:r>
              <a:rPr lang="en-US" sz="2400" dirty="0" smtClean="0">
                <a:latin typeface="Calibri" pitchFamily="34" charset="0"/>
                <a:cs typeface="Calibri" pitchFamily="34" charset="0"/>
              </a:rPr>
              <a:t>LAYER 4: HOUSING QUALITY</a:t>
            </a:r>
            <a:endParaRPr lang="en-US" sz="24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9721" y="6153327"/>
            <a:ext cx="676275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370620" y="6153327"/>
            <a:ext cx="181209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Kutcha</a:t>
            </a:r>
          </a:p>
          <a:p>
            <a:r>
              <a:rPr lang="en-US" dirty="0" err="1" smtClean="0"/>
              <a:t>Pucca</a:t>
            </a:r>
            <a:endParaRPr lang="en-US" dirty="0" smtClean="0"/>
          </a:p>
          <a:p>
            <a:r>
              <a:rPr lang="en-US" dirty="0" smtClean="0"/>
              <a:t>Semi-Pukka</a:t>
            </a:r>
          </a:p>
          <a:p>
            <a:r>
              <a:rPr lang="en-US" dirty="0" smtClean="0"/>
              <a:t>Kutcha and </a:t>
            </a:r>
            <a:r>
              <a:rPr lang="en-US" dirty="0" err="1" smtClean="0"/>
              <a:t>Pucca</a:t>
            </a:r>
            <a:endParaRPr lang="en-US" dirty="0" smtClean="0"/>
          </a:p>
          <a:p>
            <a:r>
              <a:rPr lang="en-US" dirty="0" smtClean="0"/>
              <a:t>Boundary</a:t>
            </a:r>
            <a:endParaRPr lang="en-IN" dirty="0"/>
          </a:p>
        </p:txBody>
      </p:sp>
      <p:sp>
        <p:nvSpPr>
          <p:cNvPr id="10" name="TextBox 9"/>
          <p:cNvSpPr txBox="1"/>
          <p:nvPr/>
        </p:nvSpPr>
        <p:spPr>
          <a:xfrm>
            <a:off x="5641634" y="5614410"/>
            <a:ext cx="1428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Building Type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98" y="1573010"/>
            <a:ext cx="6106342" cy="605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23667" y="429780"/>
            <a:ext cx="4526280" cy="794512"/>
          </a:xfrm>
        </p:spPr>
        <p:txBody>
          <a:bodyPr>
            <a:noAutofit/>
          </a:bodyPr>
          <a:lstStyle/>
          <a:p>
            <a:r>
              <a:rPr lang="en-US" sz="2400" dirty="0" smtClean="0">
                <a:latin typeface="Calibri" pitchFamily="34" charset="0"/>
                <a:cs typeface="Calibri" pitchFamily="34" charset="0"/>
              </a:rPr>
              <a:t>MAP SPATIAL DISTRIBUTION BY CONDITION</a:t>
            </a:r>
            <a:endParaRPr lang="en-US" sz="24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4161" y="6277991"/>
            <a:ext cx="593948" cy="949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948109" y="6214090"/>
            <a:ext cx="187532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Dilapidated</a:t>
            </a:r>
          </a:p>
          <a:p>
            <a:r>
              <a:rPr lang="en-US" sz="1600" dirty="0" smtClean="0"/>
              <a:t>Good</a:t>
            </a:r>
          </a:p>
          <a:p>
            <a:r>
              <a:rPr lang="en-US" sz="1600" dirty="0" smtClean="0"/>
              <a:t>Livable</a:t>
            </a:r>
          </a:p>
          <a:p>
            <a:r>
              <a:rPr lang="en-US" sz="1600" dirty="0" smtClean="0"/>
              <a:t>Abad Area Boundary</a:t>
            </a:r>
            <a:endParaRPr lang="en-IN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6192169" y="5729624"/>
            <a:ext cx="1895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Building Condition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819" y="1581920"/>
            <a:ext cx="5699750" cy="606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96535" y="199352"/>
            <a:ext cx="4526280" cy="1082547"/>
          </a:xfrm>
        </p:spPr>
        <p:txBody>
          <a:bodyPr>
            <a:noAutofit/>
          </a:bodyPr>
          <a:lstStyle/>
          <a:p>
            <a:r>
              <a:rPr lang="en-US" sz="2400" dirty="0">
                <a:latin typeface="Calibri" pitchFamily="34" charset="0"/>
                <a:cs typeface="Calibri" pitchFamily="34" charset="0"/>
              </a:rPr>
              <a:t>Map spatial  distribution of  houses by age</a:t>
            </a:r>
            <a:br>
              <a:rPr lang="en-US" sz="2400" dirty="0">
                <a:latin typeface="Calibri" pitchFamily="34" charset="0"/>
                <a:cs typeface="Calibri" pitchFamily="34" charset="0"/>
              </a:rPr>
            </a:br>
            <a:endParaRPr lang="en-US" sz="24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6126" y="5883868"/>
            <a:ext cx="532865" cy="1324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598991" y="5807685"/>
            <a:ext cx="208929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&lt; 10 years</a:t>
            </a:r>
          </a:p>
          <a:p>
            <a:r>
              <a:rPr lang="en-US" dirty="0" smtClean="0"/>
              <a:t>10 – 20 Years</a:t>
            </a:r>
          </a:p>
          <a:p>
            <a:r>
              <a:rPr lang="en-US" dirty="0" smtClean="0"/>
              <a:t>20 – 50 Years</a:t>
            </a:r>
          </a:p>
          <a:p>
            <a:r>
              <a:rPr lang="en-US" dirty="0" smtClean="0"/>
              <a:t>&gt;50 Years</a:t>
            </a:r>
          </a:p>
          <a:p>
            <a:r>
              <a:rPr lang="en-US" dirty="0" smtClean="0"/>
              <a:t>Abad Area Boundary</a:t>
            </a:r>
            <a:endParaRPr lang="en-IN" dirty="0"/>
          </a:p>
        </p:txBody>
      </p:sp>
      <p:sp>
        <p:nvSpPr>
          <p:cNvPr id="6" name="TextBox 5"/>
          <p:cNvSpPr txBox="1"/>
          <p:nvPr/>
        </p:nvSpPr>
        <p:spPr>
          <a:xfrm>
            <a:off x="5954742" y="5268768"/>
            <a:ext cx="1351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Building Age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41476" y="1222247"/>
            <a:ext cx="2581910" cy="214630"/>
          </a:xfrm>
          <a:custGeom>
            <a:avLst/>
            <a:gdLst/>
            <a:ahLst/>
            <a:cxnLst/>
            <a:rect l="l" t="t" r="r" b="b"/>
            <a:pathLst>
              <a:path w="2581910" h="214630">
                <a:moveTo>
                  <a:pt x="2581656" y="214121"/>
                </a:moveTo>
                <a:lnTo>
                  <a:pt x="2581656" y="71627"/>
                </a:lnTo>
                <a:lnTo>
                  <a:pt x="2576036" y="43719"/>
                </a:lnTo>
                <a:lnTo>
                  <a:pt x="2560701" y="20954"/>
                </a:lnTo>
                <a:lnTo>
                  <a:pt x="2537936" y="5619"/>
                </a:lnTo>
                <a:lnTo>
                  <a:pt x="2510028" y="0"/>
                </a:lnTo>
                <a:lnTo>
                  <a:pt x="71628" y="0"/>
                </a:lnTo>
                <a:lnTo>
                  <a:pt x="43719" y="5619"/>
                </a:lnTo>
                <a:lnTo>
                  <a:pt x="20954" y="20954"/>
                </a:lnTo>
                <a:lnTo>
                  <a:pt x="5619" y="43719"/>
                </a:lnTo>
                <a:lnTo>
                  <a:pt x="0" y="71627"/>
                </a:lnTo>
                <a:lnTo>
                  <a:pt x="0" y="214121"/>
                </a:lnTo>
                <a:lnTo>
                  <a:pt x="2581656" y="214121"/>
                </a:lnTo>
                <a:close/>
              </a:path>
            </a:pathLst>
          </a:custGeom>
          <a:solidFill>
            <a:srgbClr val="00206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128522" y="1209296"/>
            <a:ext cx="2607310" cy="227329"/>
          </a:xfrm>
          <a:custGeom>
            <a:avLst/>
            <a:gdLst/>
            <a:ahLst/>
            <a:cxnLst/>
            <a:rect l="l" t="t" r="r" b="b"/>
            <a:pathLst>
              <a:path w="2607310" h="227330">
                <a:moveTo>
                  <a:pt x="2606802" y="227075"/>
                </a:moveTo>
                <a:lnTo>
                  <a:pt x="2606802" y="75437"/>
                </a:lnTo>
                <a:lnTo>
                  <a:pt x="2605278" y="67055"/>
                </a:lnTo>
                <a:lnTo>
                  <a:pt x="2578727" y="21616"/>
                </a:lnTo>
                <a:lnTo>
                  <a:pt x="2530602" y="761"/>
                </a:lnTo>
                <a:lnTo>
                  <a:pt x="2522982" y="0"/>
                </a:lnTo>
                <a:lnTo>
                  <a:pt x="83820" y="0"/>
                </a:lnTo>
                <a:lnTo>
                  <a:pt x="33861" y="17116"/>
                </a:lnTo>
                <a:lnTo>
                  <a:pt x="3809" y="60197"/>
                </a:lnTo>
                <a:lnTo>
                  <a:pt x="0" y="76961"/>
                </a:lnTo>
                <a:lnTo>
                  <a:pt x="0" y="227075"/>
                </a:lnTo>
                <a:lnTo>
                  <a:pt x="25145" y="227075"/>
                </a:lnTo>
                <a:lnTo>
                  <a:pt x="25145" y="84582"/>
                </a:lnTo>
                <a:lnTo>
                  <a:pt x="25908" y="77723"/>
                </a:lnTo>
                <a:lnTo>
                  <a:pt x="47244" y="38861"/>
                </a:lnTo>
                <a:lnTo>
                  <a:pt x="56388" y="32765"/>
                </a:lnTo>
                <a:lnTo>
                  <a:pt x="61722" y="29717"/>
                </a:lnTo>
                <a:lnTo>
                  <a:pt x="67056" y="28193"/>
                </a:lnTo>
                <a:lnTo>
                  <a:pt x="73152" y="26669"/>
                </a:lnTo>
                <a:lnTo>
                  <a:pt x="79248" y="25907"/>
                </a:lnTo>
                <a:lnTo>
                  <a:pt x="2529078" y="25907"/>
                </a:lnTo>
                <a:lnTo>
                  <a:pt x="2535174" y="26669"/>
                </a:lnTo>
                <a:lnTo>
                  <a:pt x="2552630" y="33608"/>
                </a:lnTo>
                <a:lnTo>
                  <a:pt x="2566797" y="45572"/>
                </a:lnTo>
                <a:lnTo>
                  <a:pt x="2576772" y="61229"/>
                </a:lnTo>
                <a:lnTo>
                  <a:pt x="2581656" y="79247"/>
                </a:lnTo>
                <a:lnTo>
                  <a:pt x="2581656" y="227075"/>
                </a:lnTo>
                <a:lnTo>
                  <a:pt x="2606802" y="227075"/>
                </a:lnTo>
                <a:close/>
              </a:path>
            </a:pathLst>
          </a:custGeom>
          <a:solidFill>
            <a:srgbClr val="385D8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53130" y="1006605"/>
            <a:ext cx="2582545" cy="429895"/>
          </a:xfrm>
          <a:custGeom>
            <a:avLst/>
            <a:gdLst/>
            <a:ahLst/>
            <a:cxnLst/>
            <a:rect l="l" t="t" r="r" b="b"/>
            <a:pathLst>
              <a:path w="2582545" h="429894">
                <a:moveTo>
                  <a:pt x="2582418" y="429768"/>
                </a:moveTo>
                <a:lnTo>
                  <a:pt x="2582418" y="119633"/>
                </a:lnTo>
                <a:lnTo>
                  <a:pt x="2572928" y="72973"/>
                </a:lnTo>
                <a:lnTo>
                  <a:pt x="2547080" y="34956"/>
                </a:lnTo>
                <a:lnTo>
                  <a:pt x="2508801" y="9370"/>
                </a:lnTo>
                <a:lnTo>
                  <a:pt x="2462022" y="0"/>
                </a:lnTo>
                <a:lnTo>
                  <a:pt x="120396" y="0"/>
                </a:lnTo>
                <a:lnTo>
                  <a:pt x="73616" y="9370"/>
                </a:lnTo>
                <a:lnTo>
                  <a:pt x="35337" y="34956"/>
                </a:lnTo>
                <a:lnTo>
                  <a:pt x="9489" y="72973"/>
                </a:lnTo>
                <a:lnTo>
                  <a:pt x="0" y="119633"/>
                </a:lnTo>
                <a:lnTo>
                  <a:pt x="0" y="429768"/>
                </a:lnTo>
                <a:lnTo>
                  <a:pt x="2582418" y="429768"/>
                </a:lnTo>
                <a:close/>
              </a:path>
            </a:pathLst>
          </a:custGeom>
          <a:solidFill>
            <a:srgbClr val="00206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440936" y="993648"/>
            <a:ext cx="2607310" cy="443230"/>
          </a:xfrm>
          <a:custGeom>
            <a:avLst/>
            <a:gdLst/>
            <a:ahLst/>
            <a:cxnLst/>
            <a:rect l="l" t="t" r="r" b="b"/>
            <a:pathLst>
              <a:path w="2607309" h="443230">
                <a:moveTo>
                  <a:pt x="2606802" y="442722"/>
                </a:moveTo>
                <a:lnTo>
                  <a:pt x="2606802" y="125730"/>
                </a:lnTo>
                <a:lnTo>
                  <a:pt x="2606040" y="118872"/>
                </a:lnTo>
                <a:lnTo>
                  <a:pt x="2593412" y="73773"/>
                </a:lnTo>
                <a:lnTo>
                  <a:pt x="2565553" y="36414"/>
                </a:lnTo>
                <a:lnTo>
                  <a:pt x="2526696" y="10565"/>
                </a:lnTo>
                <a:lnTo>
                  <a:pt x="2481072" y="0"/>
                </a:lnTo>
                <a:lnTo>
                  <a:pt x="132588" y="0"/>
                </a:lnTo>
                <a:lnTo>
                  <a:pt x="85702" y="8407"/>
                </a:lnTo>
                <a:lnTo>
                  <a:pt x="45843" y="32056"/>
                </a:lnTo>
                <a:lnTo>
                  <a:pt x="16591" y="67870"/>
                </a:lnTo>
                <a:lnTo>
                  <a:pt x="1523" y="112776"/>
                </a:lnTo>
                <a:lnTo>
                  <a:pt x="0" y="126492"/>
                </a:lnTo>
                <a:lnTo>
                  <a:pt x="0" y="442722"/>
                </a:lnTo>
                <a:lnTo>
                  <a:pt x="25145" y="442722"/>
                </a:lnTo>
                <a:lnTo>
                  <a:pt x="25145" y="126492"/>
                </a:lnTo>
                <a:lnTo>
                  <a:pt x="27432" y="110490"/>
                </a:lnTo>
                <a:lnTo>
                  <a:pt x="51922" y="62092"/>
                </a:lnTo>
                <a:lnTo>
                  <a:pt x="82296" y="38100"/>
                </a:lnTo>
                <a:lnTo>
                  <a:pt x="119523" y="26119"/>
                </a:lnTo>
                <a:lnTo>
                  <a:pt x="132588" y="25146"/>
                </a:lnTo>
                <a:lnTo>
                  <a:pt x="2481072" y="25254"/>
                </a:lnTo>
                <a:lnTo>
                  <a:pt x="2522484" y="36839"/>
                </a:lnTo>
                <a:lnTo>
                  <a:pt x="2572533" y="89905"/>
                </a:lnTo>
                <a:lnTo>
                  <a:pt x="2581656" y="127254"/>
                </a:lnTo>
                <a:lnTo>
                  <a:pt x="2581656" y="442722"/>
                </a:lnTo>
                <a:lnTo>
                  <a:pt x="2606802" y="442722"/>
                </a:lnTo>
                <a:close/>
              </a:path>
            </a:pathLst>
          </a:custGeom>
          <a:solidFill>
            <a:srgbClr val="385D8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07797" y="1435355"/>
            <a:ext cx="1271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0" y="0"/>
                </a:moveTo>
                <a:lnTo>
                  <a:pt x="0" y="1016"/>
                </a:lnTo>
                <a:lnTo>
                  <a:pt x="1270" y="1016"/>
                </a:lnTo>
                <a:lnTo>
                  <a:pt x="1270" y="0"/>
                </a:lnTo>
                <a:lnTo>
                  <a:pt x="0" y="0"/>
                </a:lnTo>
                <a:close/>
              </a:path>
            </a:pathLst>
          </a:custGeom>
          <a:solidFill>
            <a:srgbClr val="4A7EB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12875" y="1434465"/>
            <a:ext cx="228600" cy="0"/>
          </a:xfrm>
          <a:custGeom>
            <a:avLst/>
            <a:gdLst/>
            <a:ahLst/>
            <a:cxnLst/>
            <a:rect l="l" t="t" r="r" b="b"/>
            <a:pathLst>
              <a:path w="228600">
                <a:moveTo>
                  <a:pt x="0" y="0"/>
                </a:moveTo>
                <a:lnTo>
                  <a:pt x="228600" y="0"/>
                </a:lnTo>
              </a:path>
            </a:pathLst>
          </a:custGeom>
          <a:ln w="3810">
            <a:solidFill>
              <a:srgbClr val="4A7EB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07797" y="1435355"/>
            <a:ext cx="1271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0" y="0"/>
                </a:moveTo>
                <a:lnTo>
                  <a:pt x="0" y="1016"/>
                </a:lnTo>
                <a:lnTo>
                  <a:pt x="1270" y="1016"/>
                </a:lnTo>
                <a:lnTo>
                  <a:pt x="1270" y="0"/>
                </a:lnTo>
                <a:lnTo>
                  <a:pt x="0" y="0"/>
                </a:lnTo>
                <a:close/>
              </a:path>
            </a:pathLst>
          </a:custGeom>
          <a:solidFill>
            <a:srgbClr val="4A7EB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12875" y="1434465"/>
            <a:ext cx="228600" cy="0"/>
          </a:xfrm>
          <a:custGeom>
            <a:avLst/>
            <a:gdLst/>
            <a:ahLst/>
            <a:cxnLst/>
            <a:rect l="l" t="t" r="r" b="b"/>
            <a:pathLst>
              <a:path w="228600">
                <a:moveTo>
                  <a:pt x="0" y="0"/>
                </a:moveTo>
                <a:lnTo>
                  <a:pt x="228600" y="0"/>
                </a:lnTo>
              </a:path>
            </a:pathLst>
          </a:custGeom>
          <a:ln w="3810">
            <a:solidFill>
              <a:srgbClr val="4A7EB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07797" y="1435355"/>
            <a:ext cx="1271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0" y="0"/>
                </a:moveTo>
                <a:lnTo>
                  <a:pt x="0" y="1016"/>
                </a:lnTo>
                <a:lnTo>
                  <a:pt x="1270" y="1016"/>
                </a:lnTo>
                <a:lnTo>
                  <a:pt x="1270" y="0"/>
                </a:lnTo>
                <a:lnTo>
                  <a:pt x="0" y="0"/>
                </a:lnTo>
                <a:close/>
              </a:path>
            </a:pathLst>
          </a:custGeom>
          <a:solidFill>
            <a:srgbClr val="4A7EB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12875" y="1434465"/>
            <a:ext cx="228600" cy="0"/>
          </a:xfrm>
          <a:custGeom>
            <a:avLst/>
            <a:gdLst/>
            <a:ahLst/>
            <a:cxnLst/>
            <a:rect l="l" t="t" r="r" b="b"/>
            <a:pathLst>
              <a:path w="228600">
                <a:moveTo>
                  <a:pt x="0" y="0"/>
                </a:moveTo>
                <a:lnTo>
                  <a:pt x="228600" y="0"/>
                </a:lnTo>
              </a:path>
            </a:pathLst>
          </a:custGeom>
          <a:ln w="3810">
            <a:solidFill>
              <a:srgbClr val="4A7EB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07797" y="1435355"/>
            <a:ext cx="1271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0" y="0"/>
                </a:moveTo>
                <a:lnTo>
                  <a:pt x="0" y="1016"/>
                </a:lnTo>
                <a:lnTo>
                  <a:pt x="1270" y="1016"/>
                </a:lnTo>
                <a:lnTo>
                  <a:pt x="1270" y="0"/>
                </a:lnTo>
                <a:lnTo>
                  <a:pt x="0" y="0"/>
                </a:lnTo>
                <a:close/>
              </a:path>
            </a:pathLst>
          </a:custGeom>
          <a:solidFill>
            <a:srgbClr val="4A7EB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912875" y="1434465"/>
            <a:ext cx="228600" cy="0"/>
          </a:xfrm>
          <a:custGeom>
            <a:avLst/>
            <a:gdLst/>
            <a:ahLst/>
            <a:cxnLst/>
            <a:rect l="l" t="t" r="r" b="b"/>
            <a:pathLst>
              <a:path w="228600">
                <a:moveTo>
                  <a:pt x="0" y="0"/>
                </a:moveTo>
                <a:lnTo>
                  <a:pt x="228600" y="0"/>
                </a:lnTo>
              </a:path>
            </a:pathLst>
          </a:custGeom>
          <a:ln w="3810">
            <a:solidFill>
              <a:srgbClr val="4A7EB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07797" y="1435355"/>
            <a:ext cx="1271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0" y="0"/>
                </a:moveTo>
                <a:lnTo>
                  <a:pt x="0" y="1016"/>
                </a:lnTo>
                <a:lnTo>
                  <a:pt x="1270" y="1016"/>
                </a:lnTo>
                <a:lnTo>
                  <a:pt x="1270" y="0"/>
                </a:lnTo>
                <a:lnTo>
                  <a:pt x="0" y="0"/>
                </a:lnTo>
                <a:close/>
              </a:path>
            </a:pathLst>
          </a:custGeom>
          <a:solidFill>
            <a:srgbClr val="4A7EB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12875" y="1434465"/>
            <a:ext cx="228600" cy="0"/>
          </a:xfrm>
          <a:custGeom>
            <a:avLst/>
            <a:gdLst/>
            <a:ahLst/>
            <a:cxnLst/>
            <a:rect l="l" t="t" r="r" b="b"/>
            <a:pathLst>
              <a:path w="228600">
                <a:moveTo>
                  <a:pt x="0" y="0"/>
                </a:moveTo>
                <a:lnTo>
                  <a:pt x="228600" y="0"/>
                </a:lnTo>
              </a:path>
            </a:pathLst>
          </a:custGeom>
          <a:ln w="3810">
            <a:solidFill>
              <a:srgbClr val="4A7EB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723133" y="1434465"/>
            <a:ext cx="328930" cy="0"/>
          </a:xfrm>
          <a:custGeom>
            <a:avLst/>
            <a:gdLst/>
            <a:ahLst/>
            <a:cxnLst/>
            <a:rect l="l" t="t" r="r" b="b"/>
            <a:pathLst>
              <a:path w="328929">
                <a:moveTo>
                  <a:pt x="0" y="0"/>
                </a:moveTo>
                <a:lnTo>
                  <a:pt x="328929" y="0"/>
                </a:lnTo>
              </a:path>
            </a:pathLst>
          </a:custGeom>
          <a:ln w="3810">
            <a:solidFill>
              <a:srgbClr val="4A7EB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035546" y="1390652"/>
            <a:ext cx="233173" cy="4571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141476" y="1436371"/>
            <a:ext cx="2581910" cy="216535"/>
          </a:xfrm>
          <a:custGeom>
            <a:avLst/>
            <a:gdLst/>
            <a:ahLst/>
            <a:cxnLst/>
            <a:rect l="l" t="t" r="r" b="b"/>
            <a:pathLst>
              <a:path w="2581910" h="216535">
                <a:moveTo>
                  <a:pt x="2581656" y="144780"/>
                </a:moveTo>
                <a:lnTo>
                  <a:pt x="2581656" y="0"/>
                </a:lnTo>
                <a:lnTo>
                  <a:pt x="0" y="0"/>
                </a:lnTo>
                <a:lnTo>
                  <a:pt x="0" y="144780"/>
                </a:lnTo>
                <a:lnTo>
                  <a:pt x="20955" y="195453"/>
                </a:lnTo>
                <a:lnTo>
                  <a:pt x="71628" y="216408"/>
                </a:lnTo>
                <a:lnTo>
                  <a:pt x="2510028" y="216408"/>
                </a:lnTo>
                <a:lnTo>
                  <a:pt x="2537936" y="210788"/>
                </a:lnTo>
                <a:lnTo>
                  <a:pt x="2560701" y="195453"/>
                </a:lnTo>
                <a:lnTo>
                  <a:pt x="2576036" y="172688"/>
                </a:lnTo>
                <a:lnTo>
                  <a:pt x="2581656" y="144780"/>
                </a:lnTo>
                <a:close/>
              </a:path>
            </a:pathLst>
          </a:custGeom>
          <a:solidFill>
            <a:srgbClr val="00206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1352803" y="1221741"/>
            <a:ext cx="2158365" cy="289820"/>
          </a:xfrm>
          <a:prstGeom prst="rect">
            <a:avLst/>
          </a:prstGeom>
        </p:spPr>
        <p:txBody>
          <a:bodyPr vert="horz" wrap="square" lIns="0" tIns="12697" rIns="0" bIns="0" rtlCol="0">
            <a:spAutoFit/>
          </a:bodyPr>
          <a:lstStyle/>
          <a:p>
            <a:pPr marL="12697">
              <a:spcBef>
                <a:spcPts val="100"/>
              </a:spcBef>
            </a:pPr>
            <a:r>
              <a:rPr spc="-14" dirty="0">
                <a:solidFill>
                  <a:srgbClr val="FFFFFF"/>
                </a:solidFill>
                <a:latin typeface="Calibri"/>
                <a:cs typeface="Calibri"/>
              </a:rPr>
              <a:t>Spatial Attributes</a:t>
            </a:r>
          </a:p>
        </p:txBody>
      </p:sp>
      <p:sp>
        <p:nvSpPr>
          <p:cNvPr id="23" name="object 23"/>
          <p:cNvSpPr/>
          <p:nvPr/>
        </p:nvSpPr>
        <p:spPr>
          <a:xfrm>
            <a:off x="1213106" y="2086358"/>
            <a:ext cx="2520315" cy="430656"/>
          </a:xfrm>
          <a:custGeom>
            <a:avLst/>
            <a:gdLst/>
            <a:ahLst/>
            <a:cxnLst/>
            <a:rect l="l" t="t" r="r" b="b"/>
            <a:pathLst>
              <a:path w="2520315" h="329564">
                <a:moveTo>
                  <a:pt x="0" y="0"/>
                </a:moveTo>
                <a:lnTo>
                  <a:pt x="0" y="329184"/>
                </a:lnTo>
                <a:lnTo>
                  <a:pt x="2519934" y="329183"/>
                </a:lnTo>
                <a:lnTo>
                  <a:pt x="2519934" y="0"/>
                </a:lnTo>
                <a:lnTo>
                  <a:pt x="0" y="0"/>
                </a:lnTo>
                <a:close/>
              </a:path>
            </a:pathLst>
          </a:custGeom>
          <a:solidFill>
            <a:srgbClr val="00206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200150" y="2073403"/>
            <a:ext cx="2546350" cy="342266"/>
          </a:xfrm>
          <a:custGeom>
            <a:avLst/>
            <a:gdLst/>
            <a:ahLst/>
            <a:cxnLst/>
            <a:rect l="l" t="t" r="r" b="b"/>
            <a:pathLst>
              <a:path w="2546350" h="342264">
                <a:moveTo>
                  <a:pt x="2545842" y="342138"/>
                </a:moveTo>
                <a:lnTo>
                  <a:pt x="2545842" y="6096"/>
                </a:lnTo>
                <a:lnTo>
                  <a:pt x="2540508" y="0"/>
                </a:lnTo>
                <a:lnTo>
                  <a:pt x="6095" y="0"/>
                </a:lnTo>
                <a:lnTo>
                  <a:pt x="0" y="6096"/>
                </a:lnTo>
                <a:lnTo>
                  <a:pt x="0" y="342138"/>
                </a:lnTo>
                <a:lnTo>
                  <a:pt x="12954" y="342138"/>
                </a:lnTo>
                <a:lnTo>
                  <a:pt x="12954" y="25908"/>
                </a:lnTo>
                <a:lnTo>
                  <a:pt x="25907" y="12954"/>
                </a:lnTo>
                <a:lnTo>
                  <a:pt x="25907" y="25908"/>
                </a:lnTo>
                <a:lnTo>
                  <a:pt x="2520696" y="25908"/>
                </a:lnTo>
                <a:lnTo>
                  <a:pt x="2520696" y="12954"/>
                </a:lnTo>
                <a:lnTo>
                  <a:pt x="2532888" y="25908"/>
                </a:lnTo>
                <a:lnTo>
                  <a:pt x="2532888" y="342138"/>
                </a:lnTo>
                <a:lnTo>
                  <a:pt x="2545842" y="342138"/>
                </a:lnTo>
                <a:close/>
              </a:path>
              <a:path w="2546350" h="342264">
                <a:moveTo>
                  <a:pt x="25907" y="25908"/>
                </a:moveTo>
                <a:lnTo>
                  <a:pt x="25907" y="12954"/>
                </a:lnTo>
                <a:lnTo>
                  <a:pt x="12954" y="25908"/>
                </a:lnTo>
                <a:lnTo>
                  <a:pt x="25907" y="25908"/>
                </a:lnTo>
                <a:close/>
              </a:path>
              <a:path w="2546350" h="342264">
                <a:moveTo>
                  <a:pt x="25907" y="342138"/>
                </a:moveTo>
                <a:lnTo>
                  <a:pt x="25907" y="25908"/>
                </a:lnTo>
                <a:lnTo>
                  <a:pt x="12954" y="25908"/>
                </a:lnTo>
                <a:lnTo>
                  <a:pt x="12954" y="342138"/>
                </a:lnTo>
                <a:lnTo>
                  <a:pt x="25907" y="342138"/>
                </a:lnTo>
                <a:close/>
              </a:path>
              <a:path w="2546350" h="342264">
                <a:moveTo>
                  <a:pt x="2532888" y="25908"/>
                </a:moveTo>
                <a:lnTo>
                  <a:pt x="2520696" y="12954"/>
                </a:lnTo>
                <a:lnTo>
                  <a:pt x="2520696" y="25908"/>
                </a:lnTo>
                <a:lnTo>
                  <a:pt x="2532888" y="25908"/>
                </a:lnTo>
                <a:close/>
              </a:path>
              <a:path w="2546350" h="342264">
                <a:moveTo>
                  <a:pt x="2532888" y="342138"/>
                </a:moveTo>
                <a:lnTo>
                  <a:pt x="2532888" y="25908"/>
                </a:lnTo>
                <a:lnTo>
                  <a:pt x="2520696" y="25908"/>
                </a:lnTo>
                <a:lnTo>
                  <a:pt x="2520696" y="342138"/>
                </a:lnTo>
                <a:lnTo>
                  <a:pt x="2532888" y="342138"/>
                </a:lnTo>
                <a:close/>
              </a:path>
            </a:pathLst>
          </a:custGeom>
          <a:solidFill>
            <a:srgbClr val="385D8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1687322" y="2136904"/>
            <a:ext cx="1572260" cy="299720"/>
          </a:xfrm>
          <a:prstGeom prst="rect">
            <a:avLst/>
          </a:prstGeom>
        </p:spPr>
        <p:txBody>
          <a:bodyPr vert="horz" wrap="square" lIns="0" tIns="12697" rIns="0" bIns="0" rtlCol="0">
            <a:spAutoFit/>
          </a:bodyPr>
          <a:lstStyle/>
          <a:p>
            <a:pPr marL="12697">
              <a:spcBef>
                <a:spcPts val="100"/>
              </a:spcBef>
            </a:pPr>
            <a:r>
              <a:rPr spc="-14" dirty="0">
                <a:solidFill>
                  <a:srgbClr val="FFFFFF"/>
                </a:solidFill>
                <a:latin typeface="Calibri"/>
                <a:cs typeface="Calibri"/>
              </a:rPr>
              <a:t>Physical</a:t>
            </a:r>
            <a:r>
              <a:rPr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pc="-14" dirty="0">
                <a:solidFill>
                  <a:srgbClr val="FFFFFF"/>
                </a:solidFill>
                <a:latin typeface="Calibri"/>
                <a:cs typeface="Calibri"/>
              </a:rPr>
              <a:t>features</a:t>
            </a:r>
            <a:endParaRPr dirty="0">
              <a:latin typeface="Calibri"/>
              <a:cs typeface="Calibri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4453130" y="1436370"/>
            <a:ext cx="2582545" cy="290830"/>
          </a:xfrm>
          <a:custGeom>
            <a:avLst/>
            <a:gdLst/>
            <a:ahLst/>
            <a:cxnLst/>
            <a:rect l="l" t="t" r="r" b="b"/>
            <a:pathLst>
              <a:path w="2582545" h="290830">
                <a:moveTo>
                  <a:pt x="2582418" y="169925"/>
                </a:moveTo>
                <a:lnTo>
                  <a:pt x="2582418" y="0"/>
                </a:lnTo>
                <a:lnTo>
                  <a:pt x="0" y="0"/>
                </a:lnTo>
                <a:lnTo>
                  <a:pt x="0" y="169925"/>
                </a:lnTo>
                <a:lnTo>
                  <a:pt x="9489" y="216705"/>
                </a:lnTo>
                <a:lnTo>
                  <a:pt x="35337" y="254984"/>
                </a:lnTo>
                <a:lnTo>
                  <a:pt x="73616" y="280832"/>
                </a:lnTo>
                <a:lnTo>
                  <a:pt x="120396" y="290321"/>
                </a:lnTo>
                <a:lnTo>
                  <a:pt x="2462022" y="290321"/>
                </a:lnTo>
                <a:lnTo>
                  <a:pt x="2508801" y="280832"/>
                </a:lnTo>
                <a:lnTo>
                  <a:pt x="2547080" y="254984"/>
                </a:lnTo>
                <a:lnTo>
                  <a:pt x="2572928" y="216705"/>
                </a:lnTo>
                <a:lnTo>
                  <a:pt x="2582418" y="169925"/>
                </a:lnTo>
                <a:close/>
              </a:path>
            </a:pathLst>
          </a:custGeom>
          <a:solidFill>
            <a:srgbClr val="00206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440936" y="1436372"/>
            <a:ext cx="2607310" cy="302895"/>
          </a:xfrm>
          <a:custGeom>
            <a:avLst/>
            <a:gdLst/>
            <a:ahLst/>
            <a:cxnLst/>
            <a:rect l="l" t="t" r="r" b="b"/>
            <a:pathLst>
              <a:path w="2607309" h="302894">
                <a:moveTo>
                  <a:pt x="2606802" y="176783"/>
                </a:moveTo>
                <a:lnTo>
                  <a:pt x="2606802" y="0"/>
                </a:lnTo>
                <a:lnTo>
                  <a:pt x="2581656" y="0"/>
                </a:lnTo>
                <a:lnTo>
                  <a:pt x="2581656" y="176021"/>
                </a:lnTo>
                <a:lnTo>
                  <a:pt x="2580894" y="181355"/>
                </a:lnTo>
                <a:lnTo>
                  <a:pt x="2547856" y="247768"/>
                </a:lnTo>
                <a:lnTo>
                  <a:pt x="2479548" y="277367"/>
                </a:lnTo>
                <a:lnTo>
                  <a:pt x="132588" y="277367"/>
                </a:lnTo>
                <a:lnTo>
                  <a:pt x="94787" y="270492"/>
                </a:lnTo>
                <a:lnTo>
                  <a:pt x="38888" y="222050"/>
                </a:lnTo>
                <a:lnTo>
                  <a:pt x="26670" y="185927"/>
                </a:lnTo>
                <a:lnTo>
                  <a:pt x="25146" y="0"/>
                </a:lnTo>
                <a:lnTo>
                  <a:pt x="0" y="0"/>
                </a:lnTo>
                <a:lnTo>
                  <a:pt x="0" y="176783"/>
                </a:lnTo>
                <a:lnTo>
                  <a:pt x="8921" y="218471"/>
                </a:lnTo>
                <a:lnTo>
                  <a:pt x="32914" y="257740"/>
                </a:lnTo>
                <a:lnTo>
                  <a:pt x="70104" y="287273"/>
                </a:lnTo>
                <a:lnTo>
                  <a:pt x="116072" y="301547"/>
                </a:lnTo>
                <a:lnTo>
                  <a:pt x="132588" y="302513"/>
                </a:lnTo>
                <a:lnTo>
                  <a:pt x="2481834" y="302513"/>
                </a:lnTo>
                <a:lnTo>
                  <a:pt x="2487930" y="301751"/>
                </a:lnTo>
                <a:lnTo>
                  <a:pt x="2533653" y="288721"/>
                </a:lnTo>
                <a:lnTo>
                  <a:pt x="2570673" y="261427"/>
                </a:lnTo>
                <a:lnTo>
                  <a:pt x="2596039" y="223054"/>
                </a:lnTo>
                <a:lnTo>
                  <a:pt x="2606802" y="176783"/>
                </a:lnTo>
                <a:close/>
              </a:path>
            </a:pathLst>
          </a:custGeom>
          <a:solidFill>
            <a:srgbClr val="385D8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4525519" y="2086358"/>
            <a:ext cx="2520315" cy="329565"/>
          </a:xfrm>
          <a:custGeom>
            <a:avLst/>
            <a:gdLst/>
            <a:ahLst/>
            <a:cxnLst/>
            <a:rect l="l" t="t" r="r" b="b"/>
            <a:pathLst>
              <a:path w="2520315" h="329564">
                <a:moveTo>
                  <a:pt x="0" y="0"/>
                </a:moveTo>
                <a:lnTo>
                  <a:pt x="0" y="329183"/>
                </a:lnTo>
                <a:lnTo>
                  <a:pt x="2519934" y="329183"/>
                </a:lnTo>
                <a:lnTo>
                  <a:pt x="2519934" y="0"/>
                </a:lnTo>
                <a:lnTo>
                  <a:pt x="0" y="0"/>
                </a:lnTo>
                <a:close/>
              </a:path>
            </a:pathLst>
          </a:custGeom>
          <a:solidFill>
            <a:srgbClr val="00206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4512564" y="2073403"/>
            <a:ext cx="2546350" cy="342266"/>
          </a:xfrm>
          <a:custGeom>
            <a:avLst/>
            <a:gdLst/>
            <a:ahLst/>
            <a:cxnLst/>
            <a:rect l="l" t="t" r="r" b="b"/>
            <a:pathLst>
              <a:path w="2546350" h="342264">
                <a:moveTo>
                  <a:pt x="2545842" y="342138"/>
                </a:moveTo>
                <a:lnTo>
                  <a:pt x="2545842" y="6096"/>
                </a:lnTo>
                <a:lnTo>
                  <a:pt x="2540508" y="0"/>
                </a:lnTo>
                <a:lnTo>
                  <a:pt x="6095" y="0"/>
                </a:lnTo>
                <a:lnTo>
                  <a:pt x="0" y="6096"/>
                </a:lnTo>
                <a:lnTo>
                  <a:pt x="0" y="342138"/>
                </a:lnTo>
                <a:lnTo>
                  <a:pt x="12954" y="342138"/>
                </a:lnTo>
                <a:lnTo>
                  <a:pt x="12954" y="25908"/>
                </a:lnTo>
                <a:lnTo>
                  <a:pt x="25907" y="12954"/>
                </a:lnTo>
                <a:lnTo>
                  <a:pt x="25907" y="25908"/>
                </a:lnTo>
                <a:lnTo>
                  <a:pt x="2520696" y="25908"/>
                </a:lnTo>
                <a:lnTo>
                  <a:pt x="2520696" y="12954"/>
                </a:lnTo>
                <a:lnTo>
                  <a:pt x="2532888" y="25908"/>
                </a:lnTo>
                <a:lnTo>
                  <a:pt x="2532888" y="342138"/>
                </a:lnTo>
                <a:lnTo>
                  <a:pt x="2545842" y="342138"/>
                </a:lnTo>
                <a:close/>
              </a:path>
              <a:path w="2546350" h="342264">
                <a:moveTo>
                  <a:pt x="25907" y="25908"/>
                </a:moveTo>
                <a:lnTo>
                  <a:pt x="25907" y="12954"/>
                </a:lnTo>
                <a:lnTo>
                  <a:pt x="12954" y="25908"/>
                </a:lnTo>
                <a:lnTo>
                  <a:pt x="25907" y="25908"/>
                </a:lnTo>
                <a:close/>
              </a:path>
              <a:path w="2546350" h="342264">
                <a:moveTo>
                  <a:pt x="25907" y="342138"/>
                </a:moveTo>
                <a:lnTo>
                  <a:pt x="25907" y="25908"/>
                </a:lnTo>
                <a:lnTo>
                  <a:pt x="12954" y="25908"/>
                </a:lnTo>
                <a:lnTo>
                  <a:pt x="12954" y="342138"/>
                </a:lnTo>
                <a:lnTo>
                  <a:pt x="25907" y="342138"/>
                </a:lnTo>
                <a:close/>
              </a:path>
              <a:path w="2546350" h="342264">
                <a:moveTo>
                  <a:pt x="2532888" y="25908"/>
                </a:moveTo>
                <a:lnTo>
                  <a:pt x="2520696" y="12954"/>
                </a:lnTo>
                <a:lnTo>
                  <a:pt x="2520696" y="25908"/>
                </a:lnTo>
                <a:lnTo>
                  <a:pt x="2532888" y="25908"/>
                </a:lnTo>
                <a:close/>
              </a:path>
              <a:path w="2546350" h="342264">
                <a:moveTo>
                  <a:pt x="2532888" y="342138"/>
                </a:moveTo>
                <a:lnTo>
                  <a:pt x="2532888" y="25908"/>
                </a:lnTo>
                <a:lnTo>
                  <a:pt x="2520696" y="25908"/>
                </a:lnTo>
                <a:lnTo>
                  <a:pt x="2520696" y="342138"/>
                </a:lnTo>
                <a:lnTo>
                  <a:pt x="2532888" y="342138"/>
                </a:lnTo>
                <a:close/>
              </a:path>
            </a:pathLst>
          </a:custGeom>
          <a:solidFill>
            <a:srgbClr val="385D8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4807711" y="2136904"/>
            <a:ext cx="1955164" cy="299720"/>
          </a:xfrm>
          <a:prstGeom prst="rect">
            <a:avLst/>
          </a:prstGeom>
          <a:solidFill>
            <a:srgbClr val="002060"/>
          </a:solidFill>
        </p:spPr>
        <p:txBody>
          <a:bodyPr vert="horz" wrap="square" lIns="0" tIns="12697" rIns="0" bIns="0" rtlCol="0">
            <a:spAutoFit/>
          </a:bodyPr>
          <a:lstStyle/>
          <a:p>
            <a:pPr marL="12697">
              <a:spcBef>
                <a:spcPts val="100"/>
              </a:spcBef>
            </a:pPr>
            <a:r>
              <a:rPr spc="-4" dirty="0">
                <a:solidFill>
                  <a:srgbClr val="FFFFFF"/>
                </a:solidFill>
                <a:latin typeface="Calibri"/>
                <a:cs typeface="Calibri"/>
              </a:rPr>
              <a:t>Socio‐economic</a:t>
            </a:r>
            <a:r>
              <a:rPr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pc="-14" dirty="0">
                <a:solidFill>
                  <a:srgbClr val="FFFFFF"/>
                </a:solidFill>
                <a:latin typeface="Calibri"/>
                <a:cs typeface="Calibri"/>
              </a:rPr>
              <a:t>data</a:t>
            </a:r>
            <a:endParaRPr dirty="0">
              <a:latin typeface="Calibri"/>
              <a:cs typeface="Calibri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907542" y="1436372"/>
            <a:ext cx="306070" cy="870585"/>
          </a:xfrm>
          <a:custGeom>
            <a:avLst/>
            <a:gdLst/>
            <a:ahLst/>
            <a:cxnLst/>
            <a:rect l="l" t="t" r="r" b="b"/>
            <a:pathLst>
              <a:path w="306069" h="870585">
                <a:moveTo>
                  <a:pt x="233934" y="6095"/>
                </a:moveTo>
                <a:lnTo>
                  <a:pt x="233934" y="0"/>
                </a:lnTo>
                <a:lnTo>
                  <a:pt x="380" y="0"/>
                </a:lnTo>
                <a:lnTo>
                  <a:pt x="0" y="761"/>
                </a:lnTo>
                <a:lnTo>
                  <a:pt x="0" y="864869"/>
                </a:lnTo>
                <a:lnTo>
                  <a:pt x="1524" y="868679"/>
                </a:lnTo>
                <a:lnTo>
                  <a:pt x="5334" y="870203"/>
                </a:lnTo>
                <a:lnTo>
                  <a:pt x="5334" y="6095"/>
                </a:lnTo>
                <a:lnTo>
                  <a:pt x="9905" y="761"/>
                </a:lnTo>
                <a:lnTo>
                  <a:pt x="9905" y="6095"/>
                </a:lnTo>
                <a:lnTo>
                  <a:pt x="233934" y="6095"/>
                </a:lnTo>
                <a:close/>
              </a:path>
              <a:path w="306069" h="870585">
                <a:moveTo>
                  <a:pt x="9905" y="6095"/>
                </a:moveTo>
                <a:lnTo>
                  <a:pt x="9905" y="761"/>
                </a:lnTo>
                <a:lnTo>
                  <a:pt x="5334" y="6095"/>
                </a:lnTo>
                <a:lnTo>
                  <a:pt x="9905" y="6095"/>
                </a:lnTo>
                <a:close/>
              </a:path>
              <a:path w="306069" h="870585">
                <a:moveTo>
                  <a:pt x="9906" y="860297"/>
                </a:moveTo>
                <a:lnTo>
                  <a:pt x="9905" y="6095"/>
                </a:lnTo>
                <a:lnTo>
                  <a:pt x="5334" y="6095"/>
                </a:lnTo>
                <a:lnTo>
                  <a:pt x="5334" y="860297"/>
                </a:lnTo>
                <a:lnTo>
                  <a:pt x="9906" y="860297"/>
                </a:lnTo>
                <a:close/>
              </a:path>
              <a:path w="306069" h="870585">
                <a:moveTo>
                  <a:pt x="305562" y="870203"/>
                </a:moveTo>
                <a:lnTo>
                  <a:pt x="305562" y="860297"/>
                </a:lnTo>
                <a:lnTo>
                  <a:pt x="5334" y="860297"/>
                </a:lnTo>
                <a:lnTo>
                  <a:pt x="9906" y="864869"/>
                </a:lnTo>
                <a:lnTo>
                  <a:pt x="9906" y="870203"/>
                </a:lnTo>
                <a:lnTo>
                  <a:pt x="305562" y="870203"/>
                </a:lnTo>
                <a:close/>
              </a:path>
              <a:path w="306069" h="870585">
                <a:moveTo>
                  <a:pt x="9906" y="870203"/>
                </a:moveTo>
                <a:lnTo>
                  <a:pt x="9906" y="864869"/>
                </a:lnTo>
                <a:lnTo>
                  <a:pt x="5334" y="860297"/>
                </a:lnTo>
                <a:lnTo>
                  <a:pt x="5334" y="870203"/>
                </a:lnTo>
                <a:lnTo>
                  <a:pt x="9906" y="870203"/>
                </a:lnTo>
                <a:close/>
              </a:path>
            </a:pathLst>
          </a:custGeom>
          <a:solidFill>
            <a:srgbClr val="4A7EBB"/>
          </a:solidFill>
          <a:ln w="34925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917956" y="1439418"/>
            <a:ext cx="223520" cy="0"/>
          </a:xfrm>
          <a:custGeom>
            <a:avLst/>
            <a:gdLst/>
            <a:ahLst/>
            <a:cxnLst/>
            <a:rect l="l" t="t" r="r" b="b"/>
            <a:pathLst>
              <a:path w="223519">
                <a:moveTo>
                  <a:pt x="0" y="0"/>
                </a:moveTo>
                <a:lnTo>
                  <a:pt x="223519" y="0"/>
                </a:lnTo>
              </a:path>
            </a:pathLst>
          </a:custGeom>
          <a:ln w="6095">
            <a:solidFill>
              <a:srgbClr val="4A7EB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917956" y="1439418"/>
            <a:ext cx="223520" cy="0"/>
          </a:xfrm>
          <a:custGeom>
            <a:avLst/>
            <a:gdLst/>
            <a:ahLst/>
            <a:cxnLst/>
            <a:rect l="l" t="t" r="r" b="b"/>
            <a:pathLst>
              <a:path w="223519">
                <a:moveTo>
                  <a:pt x="0" y="0"/>
                </a:moveTo>
                <a:lnTo>
                  <a:pt x="223519" y="0"/>
                </a:lnTo>
              </a:path>
            </a:pathLst>
          </a:custGeom>
          <a:ln w="6095">
            <a:solidFill>
              <a:srgbClr val="4A7EB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917956" y="1439418"/>
            <a:ext cx="223520" cy="0"/>
          </a:xfrm>
          <a:custGeom>
            <a:avLst/>
            <a:gdLst/>
            <a:ahLst/>
            <a:cxnLst/>
            <a:rect l="l" t="t" r="r" b="b"/>
            <a:pathLst>
              <a:path w="223519">
                <a:moveTo>
                  <a:pt x="0" y="0"/>
                </a:moveTo>
                <a:lnTo>
                  <a:pt x="223519" y="0"/>
                </a:lnTo>
              </a:path>
            </a:pathLst>
          </a:custGeom>
          <a:ln w="6095">
            <a:solidFill>
              <a:srgbClr val="4A7EB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910336" y="1433322"/>
            <a:ext cx="0" cy="982344"/>
          </a:xfrm>
          <a:custGeom>
            <a:avLst/>
            <a:gdLst/>
            <a:ahLst/>
            <a:cxnLst/>
            <a:rect l="l" t="t" r="r" b="b"/>
            <a:pathLst>
              <a:path h="982344">
                <a:moveTo>
                  <a:pt x="0" y="0"/>
                </a:moveTo>
                <a:lnTo>
                  <a:pt x="0" y="982218"/>
                </a:lnTo>
              </a:path>
            </a:pathLst>
          </a:custGeom>
          <a:ln w="5080">
            <a:solidFill>
              <a:srgbClr val="4A7EB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917956" y="1439418"/>
            <a:ext cx="223520" cy="0"/>
          </a:xfrm>
          <a:custGeom>
            <a:avLst/>
            <a:gdLst/>
            <a:ahLst/>
            <a:cxnLst/>
            <a:rect l="l" t="t" r="r" b="b"/>
            <a:pathLst>
              <a:path w="223519">
                <a:moveTo>
                  <a:pt x="0" y="0"/>
                </a:moveTo>
                <a:lnTo>
                  <a:pt x="223519" y="0"/>
                </a:lnTo>
              </a:path>
            </a:pathLst>
          </a:custGeom>
          <a:ln w="6095">
            <a:solidFill>
              <a:srgbClr val="4A7EB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915416" y="1436373"/>
            <a:ext cx="0" cy="979169"/>
          </a:xfrm>
          <a:custGeom>
            <a:avLst/>
            <a:gdLst/>
            <a:ahLst/>
            <a:cxnLst/>
            <a:rect l="l" t="t" r="r" b="b"/>
            <a:pathLst>
              <a:path h="979169">
                <a:moveTo>
                  <a:pt x="0" y="0"/>
                </a:moveTo>
                <a:lnTo>
                  <a:pt x="0" y="979169"/>
                </a:lnTo>
              </a:path>
            </a:pathLst>
          </a:custGeom>
          <a:ln w="5080">
            <a:solidFill>
              <a:srgbClr val="4A7EB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3723132" y="1439418"/>
            <a:ext cx="325120" cy="0"/>
          </a:xfrm>
          <a:custGeom>
            <a:avLst/>
            <a:gdLst/>
            <a:ahLst/>
            <a:cxnLst/>
            <a:rect l="l" t="t" r="r" b="b"/>
            <a:pathLst>
              <a:path w="325120">
                <a:moveTo>
                  <a:pt x="0" y="0"/>
                </a:moveTo>
                <a:lnTo>
                  <a:pt x="325120" y="0"/>
                </a:lnTo>
              </a:path>
            </a:pathLst>
          </a:custGeom>
          <a:ln w="41275">
            <a:solidFill>
              <a:schemeClr val="tx1">
                <a:lumMod val="95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4054602" y="1433386"/>
            <a:ext cx="0" cy="982344"/>
          </a:xfrm>
          <a:custGeom>
            <a:avLst/>
            <a:gdLst/>
            <a:ahLst/>
            <a:cxnLst/>
            <a:rect l="l" t="t" r="r" b="b"/>
            <a:pathLst>
              <a:path h="982344">
                <a:moveTo>
                  <a:pt x="0" y="0"/>
                </a:moveTo>
                <a:lnTo>
                  <a:pt x="0" y="982154"/>
                </a:lnTo>
              </a:path>
            </a:pathLst>
          </a:custGeom>
          <a:ln w="5080">
            <a:solidFill>
              <a:srgbClr val="4A7EB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4050029" y="1436373"/>
            <a:ext cx="45719" cy="2938015"/>
          </a:xfrm>
          <a:custGeom>
            <a:avLst/>
            <a:gdLst/>
            <a:ahLst/>
            <a:cxnLst/>
            <a:rect l="l" t="t" r="r" b="b"/>
            <a:pathLst>
              <a:path h="979169">
                <a:moveTo>
                  <a:pt x="0" y="0"/>
                </a:moveTo>
                <a:lnTo>
                  <a:pt x="0" y="979169"/>
                </a:lnTo>
              </a:path>
            </a:pathLst>
          </a:custGeom>
          <a:ln w="41275">
            <a:solidFill>
              <a:schemeClr val="tx1">
                <a:lumMod val="95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200150" y="2415539"/>
            <a:ext cx="2546350" cy="113664"/>
          </a:xfrm>
          <a:custGeom>
            <a:avLst/>
            <a:gdLst/>
            <a:ahLst/>
            <a:cxnLst/>
            <a:rect l="l" t="t" r="r" b="b"/>
            <a:pathLst>
              <a:path w="2546350" h="113664">
                <a:moveTo>
                  <a:pt x="25908" y="88391"/>
                </a:moveTo>
                <a:lnTo>
                  <a:pt x="25908" y="0"/>
                </a:lnTo>
                <a:lnTo>
                  <a:pt x="0" y="0"/>
                </a:lnTo>
                <a:lnTo>
                  <a:pt x="0" y="108203"/>
                </a:lnTo>
                <a:lnTo>
                  <a:pt x="6096" y="113537"/>
                </a:lnTo>
                <a:lnTo>
                  <a:pt x="12953" y="113537"/>
                </a:lnTo>
                <a:lnTo>
                  <a:pt x="12954" y="88391"/>
                </a:lnTo>
                <a:lnTo>
                  <a:pt x="25908" y="88391"/>
                </a:lnTo>
                <a:close/>
              </a:path>
              <a:path w="2546350" h="113664">
                <a:moveTo>
                  <a:pt x="2532888" y="88391"/>
                </a:moveTo>
                <a:lnTo>
                  <a:pt x="12954" y="88391"/>
                </a:lnTo>
                <a:lnTo>
                  <a:pt x="25908" y="101345"/>
                </a:lnTo>
                <a:lnTo>
                  <a:pt x="25907" y="113537"/>
                </a:lnTo>
                <a:lnTo>
                  <a:pt x="2520696" y="113537"/>
                </a:lnTo>
                <a:lnTo>
                  <a:pt x="2520696" y="101345"/>
                </a:lnTo>
                <a:lnTo>
                  <a:pt x="2532888" y="88391"/>
                </a:lnTo>
                <a:close/>
              </a:path>
              <a:path w="2546350" h="113664">
                <a:moveTo>
                  <a:pt x="25907" y="113537"/>
                </a:moveTo>
                <a:lnTo>
                  <a:pt x="25908" y="101345"/>
                </a:lnTo>
                <a:lnTo>
                  <a:pt x="12954" y="88391"/>
                </a:lnTo>
                <a:lnTo>
                  <a:pt x="12953" y="113537"/>
                </a:lnTo>
                <a:lnTo>
                  <a:pt x="25907" y="113537"/>
                </a:lnTo>
                <a:close/>
              </a:path>
              <a:path w="2546350" h="113664">
                <a:moveTo>
                  <a:pt x="2545842" y="108203"/>
                </a:moveTo>
                <a:lnTo>
                  <a:pt x="2545842" y="0"/>
                </a:lnTo>
                <a:lnTo>
                  <a:pt x="2520696" y="0"/>
                </a:lnTo>
                <a:lnTo>
                  <a:pt x="2520696" y="88391"/>
                </a:lnTo>
                <a:lnTo>
                  <a:pt x="2532888" y="88391"/>
                </a:lnTo>
                <a:lnTo>
                  <a:pt x="2532888" y="113537"/>
                </a:lnTo>
                <a:lnTo>
                  <a:pt x="2540508" y="113537"/>
                </a:lnTo>
                <a:lnTo>
                  <a:pt x="2545842" y="108203"/>
                </a:lnTo>
                <a:close/>
              </a:path>
              <a:path w="2546350" h="113664">
                <a:moveTo>
                  <a:pt x="2532888" y="113537"/>
                </a:moveTo>
                <a:lnTo>
                  <a:pt x="2532888" y="88391"/>
                </a:lnTo>
                <a:lnTo>
                  <a:pt x="2520696" y="101345"/>
                </a:lnTo>
                <a:lnTo>
                  <a:pt x="2520696" y="113537"/>
                </a:lnTo>
                <a:lnTo>
                  <a:pt x="2532888" y="113537"/>
                </a:lnTo>
                <a:close/>
              </a:path>
            </a:pathLst>
          </a:custGeom>
          <a:solidFill>
            <a:srgbClr val="00206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213106" y="2878074"/>
            <a:ext cx="2520315" cy="504825"/>
          </a:xfrm>
          <a:custGeom>
            <a:avLst/>
            <a:gdLst/>
            <a:ahLst/>
            <a:cxnLst/>
            <a:rect l="l" t="t" r="r" b="b"/>
            <a:pathLst>
              <a:path w="2520315" h="504825">
                <a:moveTo>
                  <a:pt x="0" y="0"/>
                </a:moveTo>
                <a:lnTo>
                  <a:pt x="0" y="504444"/>
                </a:lnTo>
                <a:lnTo>
                  <a:pt x="2519934" y="504444"/>
                </a:lnTo>
                <a:lnTo>
                  <a:pt x="2519934" y="0"/>
                </a:lnTo>
                <a:lnTo>
                  <a:pt x="0" y="0"/>
                </a:lnTo>
                <a:close/>
              </a:path>
            </a:pathLst>
          </a:custGeom>
          <a:solidFill>
            <a:srgbClr val="4F81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200150" y="2865883"/>
            <a:ext cx="2546350" cy="529590"/>
          </a:xfrm>
          <a:custGeom>
            <a:avLst/>
            <a:gdLst/>
            <a:ahLst/>
            <a:cxnLst/>
            <a:rect l="l" t="t" r="r" b="b"/>
            <a:pathLst>
              <a:path w="2546350" h="529589">
                <a:moveTo>
                  <a:pt x="2545842" y="523494"/>
                </a:moveTo>
                <a:lnTo>
                  <a:pt x="2545842" y="5334"/>
                </a:lnTo>
                <a:lnTo>
                  <a:pt x="2540508" y="0"/>
                </a:lnTo>
                <a:lnTo>
                  <a:pt x="6095" y="0"/>
                </a:lnTo>
                <a:lnTo>
                  <a:pt x="0" y="5334"/>
                </a:lnTo>
                <a:lnTo>
                  <a:pt x="0" y="523494"/>
                </a:lnTo>
                <a:lnTo>
                  <a:pt x="6096" y="529590"/>
                </a:lnTo>
                <a:lnTo>
                  <a:pt x="12953" y="529590"/>
                </a:lnTo>
                <a:lnTo>
                  <a:pt x="12954" y="25146"/>
                </a:lnTo>
                <a:lnTo>
                  <a:pt x="25907" y="12192"/>
                </a:lnTo>
                <a:lnTo>
                  <a:pt x="25907" y="25146"/>
                </a:lnTo>
                <a:lnTo>
                  <a:pt x="2520696" y="25146"/>
                </a:lnTo>
                <a:lnTo>
                  <a:pt x="2520696" y="12192"/>
                </a:lnTo>
                <a:lnTo>
                  <a:pt x="2532888" y="25146"/>
                </a:lnTo>
                <a:lnTo>
                  <a:pt x="2532888" y="529590"/>
                </a:lnTo>
                <a:lnTo>
                  <a:pt x="2540508" y="529590"/>
                </a:lnTo>
                <a:lnTo>
                  <a:pt x="2545842" y="523494"/>
                </a:lnTo>
                <a:close/>
              </a:path>
              <a:path w="2546350" h="529589">
                <a:moveTo>
                  <a:pt x="25907" y="25146"/>
                </a:moveTo>
                <a:lnTo>
                  <a:pt x="25907" y="12192"/>
                </a:lnTo>
                <a:lnTo>
                  <a:pt x="12954" y="25146"/>
                </a:lnTo>
                <a:lnTo>
                  <a:pt x="25907" y="25146"/>
                </a:lnTo>
                <a:close/>
              </a:path>
              <a:path w="2546350" h="529589">
                <a:moveTo>
                  <a:pt x="25907" y="503682"/>
                </a:moveTo>
                <a:lnTo>
                  <a:pt x="25907" y="25146"/>
                </a:lnTo>
                <a:lnTo>
                  <a:pt x="12954" y="25146"/>
                </a:lnTo>
                <a:lnTo>
                  <a:pt x="12954" y="503682"/>
                </a:lnTo>
                <a:lnTo>
                  <a:pt x="25907" y="503682"/>
                </a:lnTo>
                <a:close/>
              </a:path>
              <a:path w="2546350" h="529589">
                <a:moveTo>
                  <a:pt x="2532888" y="503682"/>
                </a:moveTo>
                <a:lnTo>
                  <a:pt x="12954" y="503682"/>
                </a:lnTo>
                <a:lnTo>
                  <a:pt x="25907" y="516636"/>
                </a:lnTo>
                <a:lnTo>
                  <a:pt x="25907" y="529590"/>
                </a:lnTo>
                <a:lnTo>
                  <a:pt x="2520696" y="529590"/>
                </a:lnTo>
                <a:lnTo>
                  <a:pt x="2520696" y="516636"/>
                </a:lnTo>
                <a:lnTo>
                  <a:pt x="2532888" y="503682"/>
                </a:lnTo>
                <a:close/>
              </a:path>
              <a:path w="2546350" h="529589">
                <a:moveTo>
                  <a:pt x="25907" y="529590"/>
                </a:moveTo>
                <a:lnTo>
                  <a:pt x="25907" y="516636"/>
                </a:lnTo>
                <a:lnTo>
                  <a:pt x="12954" y="503682"/>
                </a:lnTo>
                <a:lnTo>
                  <a:pt x="12953" y="529590"/>
                </a:lnTo>
                <a:lnTo>
                  <a:pt x="25907" y="529590"/>
                </a:lnTo>
                <a:close/>
              </a:path>
              <a:path w="2546350" h="529589">
                <a:moveTo>
                  <a:pt x="2532888" y="25146"/>
                </a:moveTo>
                <a:lnTo>
                  <a:pt x="2520696" y="12192"/>
                </a:lnTo>
                <a:lnTo>
                  <a:pt x="2520696" y="25146"/>
                </a:lnTo>
                <a:lnTo>
                  <a:pt x="2532888" y="25146"/>
                </a:lnTo>
                <a:close/>
              </a:path>
              <a:path w="2546350" h="529589">
                <a:moveTo>
                  <a:pt x="2532888" y="503682"/>
                </a:moveTo>
                <a:lnTo>
                  <a:pt x="2532888" y="25146"/>
                </a:lnTo>
                <a:lnTo>
                  <a:pt x="2520696" y="25146"/>
                </a:lnTo>
                <a:lnTo>
                  <a:pt x="2520696" y="503682"/>
                </a:lnTo>
                <a:lnTo>
                  <a:pt x="2532888" y="503682"/>
                </a:lnTo>
                <a:close/>
              </a:path>
              <a:path w="2546350" h="529589">
                <a:moveTo>
                  <a:pt x="2532888" y="529590"/>
                </a:moveTo>
                <a:lnTo>
                  <a:pt x="2532888" y="503682"/>
                </a:lnTo>
                <a:lnTo>
                  <a:pt x="2520696" y="516636"/>
                </a:lnTo>
                <a:lnTo>
                  <a:pt x="2520696" y="529590"/>
                </a:lnTo>
                <a:lnTo>
                  <a:pt x="2532888" y="529590"/>
                </a:lnTo>
                <a:close/>
              </a:path>
            </a:pathLst>
          </a:custGeom>
          <a:solidFill>
            <a:srgbClr val="385D8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 txBox="1"/>
          <p:nvPr/>
        </p:nvSpPr>
        <p:spPr>
          <a:xfrm>
            <a:off x="1213106" y="2828797"/>
            <a:ext cx="2520315" cy="574040"/>
          </a:xfrm>
          <a:prstGeom prst="rect">
            <a:avLst/>
          </a:prstGeom>
          <a:solidFill>
            <a:srgbClr val="002060"/>
          </a:solidFill>
        </p:spPr>
        <p:txBody>
          <a:bodyPr vert="horz" wrap="square" lIns="0" tIns="12697" rIns="0" bIns="0" rtlCol="0">
            <a:spAutoFit/>
          </a:bodyPr>
          <a:lstStyle/>
          <a:p>
            <a:pPr marL="912280" marR="312982" indent="-592317">
              <a:spcBef>
                <a:spcPts val="100"/>
              </a:spcBef>
            </a:pPr>
            <a:r>
              <a:rPr dirty="0">
                <a:solidFill>
                  <a:srgbClr val="FFFFFF"/>
                </a:solidFill>
                <a:latin typeface="Calibri"/>
                <a:cs typeface="Calibri"/>
              </a:rPr>
              <a:t>Land </a:t>
            </a:r>
            <a:r>
              <a:rPr spc="-10" dirty="0">
                <a:solidFill>
                  <a:srgbClr val="FFFFFF"/>
                </a:solidFill>
                <a:latin typeface="Calibri"/>
                <a:cs typeface="Calibri"/>
              </a:rPr>
              <a:t>ownership </a:t>
            </a:r>
            <a:r>
              <a:rPr dirty="0">
                <a:solidFill>
                  <a:srgbClr val="FFFFFF"/>
                </a:solidFill>
                <a:latin typeface="Calibri"/>
                <a:cs typeface="Calibri"/>
              </a:rPr>
              <a:t>and  holding</a:t>
            </a:r>
            <a:endParaRPr dirty="0">
              <a:latin typeface="Calibri"/>
              <a:cs typeface="Calibri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4525519" y="2414779"/>
            <a:ext cx="2520315" cy="102235"/>
          </a:xfrm>
          <a:custGeom>
            <a:avLst/>
            <a:gdLst/>
            <a:ahLst/>
            <a:cxnLst/>
            <a:rect l="l" t="t" r="r" b="b"/>
            <a:pathLst>
              <a:path w="2520315" h="102235">
                <a:moveTo>
                  <a:pt x="0" y="0"/>
                </a:moveTo>
                <a:lnTo>
                  <a:pt x="0" y="102107"/>
                </a:lnTo>
                <a:lnTo>
                  <a:pt x="2519934" y="102107"/>
                </a:lnTo>
                <a:lnTo>
                  <a:pt x="2519934" y="0"/>
                </a:lnTo>
                <a:lnTo>
                  <a:pt x="0" y="0"/>
                </a:lnTo>
                <a:close/>
              </a:path>
            </a:pathLst>
          </a:custGeom>
          <a:solidFill>
            <a:srgbClr val="00206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4512564" y="2415539"/>
            <a:ext cx="2546350" cy="113664"/>
          </a:xfrm>
          <a:custGeom>
            <a:avLst/>
            <a:gdLst/>
            <a:ahLst/>
            <a:cxnLst/>
            <a:rect l="l" t="t" r="r" b="b"/>
            <a:pathLst>
              <a:path w="2546350" h="113664">
                <a:moveTo>
                  <a:pt x="25908" y="88391"/>
                </a:moveTo>
                <a:lnTo>
                  <a:pt x="25908" y="0"/>
                </a:lnTo>
                <a:lnTo>
                  <a:pt x="0" y="0"/>
                </a:lnTo>
                <a:lnTo>
                  <a:pt x="0" y="108203"/>
                </a:lnTo>
                <a:lnTo>
                  <a:pt x="6096" y="113537"/>
                </a:lnTo>
                <a:lnTo>
                  <a:pt x="12954" y="113537"/>
                </a:lnTo>
                <a:lnTo>
                  <a:pt x="12954" y="88391"/>
                </a:lnTo>
                <a:lnTo>
                  <a:pt x="25908" y="88391"/>
                </a:lnTo>
                <a:close/>
              </a:path>
              <a:path w="2546350" h="113664">
                <a:moveTo>
                  <a:pt x="2532888" y="88391"/>
                </a:moveTo>
                <a:lnTo>
                  <a:pt x="12954" y="88391"/>
                </a:lnTo>
                <a:lnTo>
                  <a:pt x="25908" y="101345"/>
                </a:lnTo>
                <a:lnTo>
                  <a:pt x="25907" y="113537"/>
                </a:lnTo>
                <a:lnTo>
                  <a:pt x="2520696" y="113537"/>
                </a:lnTo>
                <a:lnTo>
                  <a:pt x="2520696" y="101345"/>
                </a:lnTo>
                <a:lnTo>
                  <a:pt x="2532888" y="88391"/>
                </a:lnTo>
                <a:close/>
              </a:path>
              <a:path w="2546350" h="113664">
                <a:moveTo>
                  <a:pt x="25907" y="113537"/>
                </a:moveTo>
                <a:lnTo>
                  <a:pt x="25908" y="101345"/>
                </a:lnTo>
                <a:lnTo>
                  <a:pt x="12954" y="88391"/>
                </a:lnTo>
                <a:lnTo>
                  <a:pt x="12954" y="113537"/>
                </a:lnTo>
                <a:lnTo>
                  <a:pt x="25907" y="113537"/>
                </a:lnTo>
                <a:close/>
              </a:path>
              <a:path w="2546350" h="113664">
                <a:moveTo>
                  <a:pt x="2545842" y="108203"/>
                </a:moveTo>
                <a:lnTo>
                  <a:pt x="2545842" y="0"/>
                </a:lnTo>
                <a:lnTo>
                  <a:pt x="2520696" y="0"/>
                </a:lnTo>
                <a:lnTo>
                  <a:pt x="2520696" y="88391"/>
                </a:lnTo>
                <a:lnTo>
                  <a:pt x="2532888" y="88391"/>
                </a:lnTo>
                <a:lnTo>
                  <a:pt x="2532888" y="113537"/>
                </a:lnTo>
                <a:lnTo>
                  <a:pt x="2540508" y="113537"/>
                </a:lnTo>
                <a:lnTo>
                  <a:pt x="2545842" y="108203"/>
                </a:lnTo>
                <a:close/>
              </a:path>
              <a:path w="2546350" h="113664">
                <a:moveTo>
                  <a:pt x="2532888" y="113537"/>
                </a:moveTo>
                <a:lnTo>
                  <a:pt x="2532888" y="88391"/>
                </a:lnTo>
                <a:lnTo>
                  <a:pt x="2520696" y="101345"/>
                </a:lnTo>
                <a:lnTo>
                  <a:pt x="2520696" y="113537"/>
                </a:lnTo>
                <a:lnTo>
                  <a:pt x="2532888" y="113537"/>
                </a:lnTo>
                <a:close/>
              </a:path>
            </a:pathLst>
          </a:custGeom>
          <a:solidFill>
            <a:srgbClr val="00206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4525519" y="2878073"/>
            <a:ext cx="2520315" cy="430530"/>
          </a:xfrm>
          <a:custGeom>
            <a:avLst/>
            <a:gdLst/>
            <a:ahLst/>
            <a:cxnLst/>
            <a:rect l="l" t="t" r="r" b="b"/>
            <a:pathLst>
              <a:path w="2520315" h="430529">
                <a:moveTo>
                  <a:pt x="0" y="0"/>
                </a:moveTo>
                <a:lnTo>
                  <a:pt x="0" y="430529"/>
                </a:lnTo>
                <a:lnTo>
                  <a:pt x="2519934" y="430529"/>
                </a:lnTo>
                <a:lnTo>
                  <a:pt x="2519934" y="0"/>
                </a:lnTo>
                <a:lnTo>
                  <a:pt x="0" y="0"/>
                </a:lnTo>
                <a:close/>
              </a:path>
            </a:pathLst>
          </a:custGeom>
          <a:solidFill>
            <a:srgbClr val="00206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4512564" y="2865883"/>
            <a:ext cx="2546350" cy="455930"/>
          </a:xfrm>
          <a:custGeom>
            <a:avLst/>
            <a:gdLst/>
            <a:ahLst/>
            <a:cxnLst/>
            <a:rect l="l" t="t" r="r" b="b"/>
            <a:pathLst>
              <a:path w="2546350" h="455929">
                <a:moveTo>
                  <a:pt x="2545842" y="449580"/>
                </a:moveTo>
                <a:lnTo>
                  <a:pt x="2545842" y="5334"/>
                </a:lnTo>
                <a:lnTo>
                  <a:pt x="2540508" y="0"/>
                </a:lnTo>
                <a:lnTo>
                  <a:pt x="6095" y="0"/>
                </a:lnTo>
                <a:lnTo>
                  <a:pt x="0" y="5334"/>
                </a:lnTo>
                <a:lnTo>
                  <a:pt x="0" y="449580"/>
                </a:lnTo>
                <a:lnTo>
                  <a:pt x="6096" y="455676"/>
                </a:lnTo>
                <a:lnTo>
                  <a:pt x="12954" y="455676"/>
                </a:lnTo>
                <a:lnTo>
                  <a:pt x="12954" y="25146"/>
                </a:lnTo>
                <a:lnTo>
                  <a:pt x="25907" y="12192"/>
                </a:lnTo>
                <a:lnTo>
                  <a:pt x="25907" y="25146"/>
                </a:lnTo>
                <a:lnTo>
                  <a:pt x="2520696" y="25146"/>
                </a:lnTo>
                <a:lnTo>
                  <a:pt x="2520696" y="12192"/>
                </a:lnTo>
                <a:lnTo>
                  <a:pt x="2532888" y="25146"/>
                </a:lnTo>
                <a:lnTo>
                  <a:pt x="2532888" y="455676"/>
                </a:lnTo>
                <a:lnTo>
                  <a:pt x="2540508" y="455676"/>
                </a:lnTo>
                <a:lnTo>
                  <a:pt x="2545842" y="449580"/>
                </a:lnTo>
                <a:close/>
              </a:path>
              <a:path w="2546350" h="455929">
                <a:moveTo>
                  <a:pt x="25907" y="25146"/>
                </a:moveTo>
                <a:lnTo>
                  <a:pt x="25907" y="12192"/>
                </a:lnTo>
                <a:lnTo>
                  <a:pt x="12954" y="25146"/>
                </a:lnTo>
                <a:lnTo>
                  <a:pt x="25907" y="25146"/>
                </a:lnTo>
                <a:close/>
              </a:path>
              <a:path w="2546350" h="455929">
                <a:moveTo>
                  <a:pt x="25907" y="430530"/>
                </a:moveTo>
                <a:lnTo>
                  <a:pt x="25907" y="25146"/>
                </a:lnTo>
                <a:lnTo>
                  <a:pt x="12954" y="25146"/>
                </a:lnTo>
                <a:lnTo>
                  <a:pt x="12954" y="430530"/>
                </a:lnTo>
                <a:lnTo>
                  <a:pt x="25907" y="430530"/>
                </a:lnTo>
                <a:close/>
              </a:path>
              <a:path w="2546350" h="455929">
                <a:moveTo>
                  <a:pt x="2532888" y="430530"/>
                </a:moveTo>
                <a:lnTo>
                  <a:pt x="12954" y="430530"/>
                </a:lnTo>
                <a:lnTo>
                  <a:pt x="25907" y="442722"/>
                </a:lnTo>
                <a:lnTo>
                  <a:pt x="25907" y="455676"/>
                </a:lnTo>
                <a:lnTo>
                  <a:pt x="2520696" y="455676"/>
                </a:lnTo>
                <a:lnTo>
                  <a:pt x="2520696" y="442722"/>
                </a:lnTo>
                <a:lnTo>
                  <a:pt x="2532888" y="430530"/>
                </a:lnTo>
                <a:close/>
              </a:path>
              <a:path w="2546350" h="455929">
                <a:moveTo>
                  <a:pt x="25907" y="455676"/>
                </a:moveTo>
                <a:lnTo>
                  <a:pt x="25907" y="442722"/>
                </a:lnTo>
                <a:lnTo>
                  <a:pt x="12954" y="430530"/>
                </a:lnTo>
                <a:lnTo>
                  <a:pt x="12954" y="455676"/>
                </a:lnTo>
                <a:lnTo>
                  <a:pt x="25907" y="455676"/>
                </a:lnTo>
                <a:close/>
              </a:path>
              <a:path w="2546350" h="455929">
                <a:moveTo>
                  <a:pt x="2532888" y="25146"/>
                </a:moveTo>
                <a:lnTo>
                  <a:pt x="2520696" y="12192"/>
                </a:lnTo>
                <a:lnTo>
                  <a:pt x="2520696" y="25146"/>
                </a:lnTo>
                <a:lnTo>
                  <a:pt x="2532888" y="25146"/>
                </a:lnTo>
                <a:close/>
              </a:path>
              <a:path w="2546350" h="455929">
                <a:moveTo>
                  <a:pt x="2532888" y="430530"/>
                </a:moveTo>
                <a:lnTo>
                  <a:pt x="2532888" y="25146"/>
                </a:lnTo>
                <a:lnTo>
                  <a:pt x="2520696" y="25146"/>
                </a:lnTo>
                <a:lnTo>
                  <a:pt x="2520696" y="430530"/>
                </a:lnTo>
                <a:lnTo>
                  <a:pt x="2532888" y="430530"/>
                </a:lnTo>
                <a:close/>
              </a:path>
              <a:path w="2546350" h="455929">
                <a:moveTo>
                  <a:pt x="2532888" y="455676"/>
                </a:moveTo>
                <a:lnTo>
                  <a:pt x="2532888" y="430530"/>
                </a:lnTo>
                <a:lnTo>
                  <a:pt x="2520696" y="442722"/>
                </a:lnTo>
                <a:lnTo>
                  <a:pt x="2520696" y="455676"/>
                </a:lnTo>
                <a:lnTo>
                  <a:pt x="2532888" y="455676"/>
                </a:lnTo>
                <a:close/>
              </a:path>
            </a:pathLst>
          </a:custGeom>
          <a:solidFill>
            <a:srgbClr val="00206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 txBox="1"/>
          <p:nvPr/>
        </p:nvSpPr>
        <p:spPr>
          <a:xfrm>
            <a:off x="4525519" y="2928620"/>
            <a:ext cx="2520315" cy="299720"/>
          </a:xfrm>
          <a:prstGeom prst="rect">
            <a:avLst/>
          </a:prstGeom>
          <a:solidFill>
            <a:srgbClr val="002060"/>
          </a:solidFill>
        </p:spPr>
        <p:txBody>
          <a:bodyPr vert="horz" wrap="square" lIns="0" tIns="12697" rIns="0" bIns="0" rtlCol="0">
            <a:spAutoFit/>
          </a:bodyPr>
          <a:lstStyle/>
          <a:p>
            <a:pPr marL="541528">
              <a:spcBef>
                <a:spcPts val="100"/>
              </a:spcBef>
            </a:pPr>
            <a:r>
              <a:rPr spc="-4" dirty="0">
                <a:solidFill>
                  <a:srgbClr val="FFFFFF"/>
                </a:solidFill>
                <a:latin typeface="Calibri"/>
                <a:cs typeface="Calibri"/>
              </a:rPr>
              <a:t>Social</a:t>
            </a:r>
            <a:r>
              <a:rPr spc="-1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rgbClr val="FFFFFF"/>
                </a:solidFill>
                <a:latin typeface="Calibri"/>
                <a:cs typeface="Calibri"/>
              </a:rPr>
              <a:t>structure</a:t>
            </a:r>
            <a:endParaRPr dirty="0">
              <a:latin typeface="Calibri"/>
              <a:cs typeface="Calibri"/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907542" y="2251140"/>
            <a:ext cx="306070" cy="884491"/>
          </a:xfrm>
          <a:custGeom>
            <a:avLst/>
            <a:gdLst/>
            <a:ahLst/>
            <a:cxnLst/>
            <a:rect l="l" t="t" r="r" b="b"/>
            <a:pathLst>
              <a:path w="306069" h="720089">
                <a:moveTo>
                  <a:pt x="9906" y="710183"/>
                </a:moveTo>
                <a:lnTo>
                  <a:pt x="9906" y="0"/>
                </a:lnTo>
                <a:lnTo>
                  <a:pt x="0" y="0"/>
                </a:lnTo>
                <a:lnTo>
                  <a:pt x="0" y="714755"/>
                </a:lnTo>
                <a:lnTo>
                  <a:pt x="1524" y="718565"/>
                </a:lnTo>
                <a:lnTo>
                  <a:pt x="5334" y="720089"/>
                </a:lnTo>
                <a:lnTo>
                  <a:pt x="5334" y="710183"/>
                </a:lnTo>
                <a:lnTo>
                  <a:pt x="9906" y="710183"/>
                </a:lnTo>
                <a:close/>
              </a:path>
              <a:path w="306069" h="720089">
                <a:moveTo>
                  <a:pt x="305562" y="720089"/>
                </a:moveTo>
                <a:lnTo>
                  <a:pt x="305562" y="710183"/>
                </a:lnTo>
                <a:lnTo>
                  <a:pt x="5334" y="710183"/>
                </a:lnTo>
                <a:lnTo>
                  <a:pt x="9906" y="714755"/>
                </a:lnTo>
                <a:lnTo>
                  <a:pt x="9906" y="720089"/>
                </a:lnTo>
                <a:lnTo>
                  <a:pt x="305562" y="720089"/>
                </a:lnTo>
                <a:close/>
              </a:path>
              <a:path w="306069" h="720089">
                <a:moveTo>
                  <a:pt x="9906" y="720089"/>
                </a:moveTo>
                <a:lnTo>
                  <a:pt x="9906" y="714755"/>
                </a:lnTo>
                <a:lnTo>
                  <a:pt x="5334" y="710183"/>
                </a:lnTo>
                <a:lnTo>
                  <a:pt x="5334" y="720089"/>
                </a:lnTo>
                <a:lnTo>
                  <a:pt x="9906" y="720089"/>
                </a:lnTo>
                <a:close/>
              </a:path>
            </a:pathLst>
          </a:custGeom>
          <a:solidFill>
            <a:srgbClr val="4A7EBB"/>
          </a:solidFill>
          <a:ln w="41275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912494" y="2415542"/>
            <a:ext cx="0" cy="979169"/>
          </a:xfrm>
          <a:custGeom>
            <a:avLst/>
            <a:gdLst/>
            <a:ahLst/>
            <a:cxnLst/>
            <a:rect l="l" t="t" r="r" b="b"/>
            <a:pathLst>
              <a:path h="979170">
                <a:moveTo>
                  <a:pt x="0" y="0"/>
                </a:moveTo>
                <a:lnTo>
                  <a:pt x="0" y="979169"/>
                </a:lnTo>
              </a:path>
            </a:pathLst>
          </a:custGeom>
          <a:ln w="9906">
            <a:solidFill>
              <a:srgbClr val="4A7EB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912494" y="2415542"/>
            <a:ext cx="0" cy="979169"/>
          </a:xfrm>
          <a:custGeom>
            <a:avLst/>
            <a:gdLst/>
            <a:ahLst/>
            <a:cxnLst/>
            <a:rect l="l" t="t" r="r" b="b"/>
            <a:pathLst>
              <a:path h="979170">
                <a:moveTo>
                  <a:pt x="0" y="0"/>
                </a:moveTo>
                <a:lnTo>
                  <a:pt x="0" y="979169"/>
                </a:lnTo>
              </a:path>
            </a:pathLst>
          </a:custGeom>
          <a:ln w="9906">
            <a:solidFill>
              <a:srgbClr val="4A7EB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4219957" y="2415539"/>
            <a:ext cx="306070" cy="683259"/>
          </a:xfrm>
          <a:custGeom>
            <a:avLst/>
            <a:gdLst/>
            <a:ahLst/>
            <a:cxnLst/>
            <a:rect l="l" t="t" r="r" b="b"/>
            <a:pathLst>
              <a:path w="306070" h="683260">
                <a:moveTo>
                  <a:pt x="9906" y="673608"/>
                </a:moveTo>
                <a:lnTo>
                  <a:pt x="9906" y="0"/>
                </a:lnTo>
                <a:lnTo>
                  <a:pt x="0" y="0"/>
                </a:lnTo>
                <a:lnTo>
                  <a:pt x="0" y="678180"/>
                </a:lnTo>
                <a:lnTo>
                  <a:pt x="1524" y="681228"/>
                </a:lnTo>
                <a:lnTo>
                  <a:pt x="5334" y="682752"/>
                </a:lnTo>
                <a:lnTo>
                  <a:pt x="5334" y="673608"/>
                </a:lnTo>
                <a:lnTo>
                  <a:pt x="9906" y="673608"/>
                </a:lnTo>
                <a:close/>
              </a:path>
              <a:path w="306070" h="683260">
                <a:moveTo>
                  <a:pt x="305562" y="682752"/>
                </a:moveTo>
                <a:lnTo>
                  <a:pt x="305562" y="673608"/>
                </a:lnTo>
                <a:lnTo>
                  <a:pt x="5334" y="673608"/>
                </a:lnTo>
                <a:lnTo>
                  <a:pt x="9906" y="678180"/>
                </a:lnTo>
                <a:lnTo>
                  <a:pt x="9906" y="682752"/>
                </a:lnTo>
                <a:lnTo>
                  <a:pt x="305562" y="682752"/>
                </a:lnTo>
                <a:close/>
              </a:path>
              <a:path w="306070" h="683260">
                <a:moveTo>
                  <a:pt x="9906" y="682752"/>
                </a:moveTo>
                <a:lnTo>
                  <a:pt x="9906" y="678180"/>
                </a:lnTo>
                <a:lnTo>
                  <a:pt x="5334" y="673608"/>
                </a:lnTo>
                <a:lnTo>
                  <a:pt x="5334" y="682752"/>
                </a:lnTo>
                <a:lnTo>
                  <a:pt x="9906" y="682752"/>
                </a:lnTo>
                <a:close/>
              </a:path>
            </a:pathLst>
          </a:custGeom>
          <a:solidFill>
            <a:srgbClr val="4A7EB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1205486" y="3395092"/>
            <a:ext cx="2536190" cy="0"/>
          </a:xfrm>
          <a:custGeom>
            <a:avLst/>
            <a:gdLst/>
            <a:ahLst/>
            <a:cxnLst/>
            <a:rect l="l" t="t" r="r" b="b"/>
            <a:pathLst>
              <a:path w="2536190">
                <a:moveTo>
                  <a:pt x="0" y="0"/>
                </a:moveTo>
                <a:lnTo>
                  <a:pt x="2535840" y="0"/>
                </a:lnTo>
              </a:path>
            </a:pathLst>
          </a:custGeom>
          <a:ln w="3175">
            <a:solidFill>
              <a:srgbClr val="385D8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1213106" y="3670553"/>
            <a:ext cx="2520315" cy="430530"/>
          </a:xfrm>
          <a:custGeom>
            <a:avLst/>
            <a:gdLst/>
            <a:ahLst/>
            <a:cxnLst/>
            <a:rect l="l" t="t" r="r" b="b"/>
            <a:pathLst>
              <a:path w="2520315" h="430529">
                <a:moveTo>
                  <a:pt x="0" y="0"/>
                </a:moveTo>
                <a:lnTo>
                  <a:pt x="0" y="430529"/>
                </a:lnTo>
                <a:lnTo>
                  <a:pt x="2519934" y="430529"/>
                </a:lnTo>
                <a:lnTo>
                  <a:pt x="2519934" y="0"/>
                </a:lnTo>
                <a:lnTo>
                  <a:pt x="0" y="0"/>
                </a:lnTo>
                <a:close/>
              </a:path>
            </a:pathLst>
          </a:custGeom>
          <a:solidFill>
            <a:srgbClr val="00206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 txBox="1"/>
          <p:nvPr/>
        </p:nvSpPr>
        <p:spPr>
          <a:xfrm>
            <a:off x="1213106" y="3721100"/>
            <a:ext cx="2522726" cy="289820"/>
          </a:xfrm>
          <a:prstGeom prst="rect">
            <a:avLst/>
          </a:prstGeom>
          <a:solidFill>
            <a:srgbClr val="002060"/>
          </a:solidFill>
        </p:spPr>
        <p:txBody>
          <a:bodyPr vert="horz" wrap="square" lIns="0" tIns="12697" rIns="0" bIns="0" rtlCol="0">
            <a:spAutoFit/>
          </a:bodyPr>
          <a:lstStyle/>
          <a:p>
            <a:pPr marL="417734">
              <a:spcBef>
                <a:spcPts val="100"/>
              </a:spcBef>
            </a:pPr>
            <a:r>
              <a:rPr dirty="0">
                <a:solidFill>
                  <a:srgbClr val="FFFFFF"/>
                </a:solidFill>
                <a:latin typeface="Calibri"/>
                <a:cs typeface="Calibri"/>
              </a:rPr>
              <a:t>Housing</a:t>
            </a:r>
            <a:r>
              <a:rPr spc="-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rgbClr val="FFFFFF"/>
                </a:solidFill>
                <a:latin typeface="Calibri"/>
                <a:cs typeface="Calibri"/>
              </a:rPr>
              <a:t>condition</a:t>
            </a:r>
            <a:endParaRPr dirty="0">
              <a:latin typeface="Calibri"/>
              <a:cs typeface="Calibri"/>
            </a:endParaRPr>
          </a:p>
        </p:txBody>
      </p:sp>
      <p:sp>
        <p:nvSpPr>
          <p:cNvPr id="68" name="object 68"/>
          <p:cNvSpPr/>
          <p:nvPr/>
        </p:nvSpPr>
        <p:spPr>
          <a:xfrm>
            <a:off x="907542" y="3135631"/>
            <a:ext cx="306070" cy="755649"/>
          </a:xfrm>
          <a:custGeom>
            <a:avLst/>
            <a:gdLst/>
            <a:ahLst/>
            <a:cxnLst/>
            <a:rect l="l" t="t" r="r" b="b"/>
            <a:pathLst>
              <a:path w="306069" h="496570">
                <a:moveTo>
                  <a:pt x="9905" y="486155"/>
                </a:moveTo>
                <a:lnTo>
                  <a:pt x="9905" y="0"/>
                </a:lnTo>
                <a:lnTo>
                  <a:pt x="0" y="0"/>
                </a:lnTo>
                <a:lnTo>
                  <a:pt x="0" y="490727"/>
                </a:lnTo>
                <a:lnTo>
                  <a:pt x="1523" y="494537"/>
                </a:lnTo>
                <a:lnTo>
                  <a:pt x="5333" y="496061"/>
                </a:lnTo>
                <a:lnTo>
                  <a:pt x="5333" y="486155"/>
                </a:lnTo>
                <a:lnTo>
                  <a:pt x="9905" y="486155"/>
                </a:lnTo>
                <a:close/>
              </a:path>
              <a:path w="306069" h="496570">
                <a:moveTo>
                  <a:pt x="305562" y="496061"/>
                </a:moveTo>
                <a:lnTo>
                  <a:pt x="305562" y="486155"/>
                </a:lnTo>
                <a:lnTo>
                  <a:pt x="5333" y="486155"/>
                </a:lnTo>
                <a:lnTo>
                  <a:pt x="9905" y="490727"/>
                </a:lnTo>
                <a:lnTo>
                  <a:pt x="9905" y="496061"/>
                </a:lnTo>
                <a:lnTo>
                  <a:pt x="305562" y="496061"/>
                </a:lnTo>
                <a:close/>
              </a:path>
              <a:path w="306069" h="496570">
                <a:moveTo>
                  <a:pt x="9905" y="496061"/>
                </a:moveTo>
                <a:lnTo>
                  <a:pt x="9905" y="490727"/>
                </a:lnTo>
                <a:lnTo>
                  <a:pt x="5333" y="486155"/>
                </a:lnTo>
                <a:lnTo>
                  <a:pt x="5333" y="496061"/>
                </a:lnTo>
                <a:lnTo>
                  <a:pt x="9905" y="496061"/>
                </a:lnTo>
                <a:close/>
              </a:path>
            </a:pathLst>
          </a:custGeom>
          <a:solidFill>
            <a:srgbClr val="4A7EBB"/>
          </a:solidFill>
          <a:ln w="41275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912494" y="3394713"/>
            <a:ext cx="0" cy="979169"/>
          </a:xfrm>
          <a:custGeom>
            <a:avLst/>
            <a:gdLst/>
            <a:ahLst/>
            <a:cxnLst/>
            <a:rect l="l" t="t" r="r" b="b"/>
            <a:pathLst>
              <a:path h="979170">
                <a:moveTo>
                  <a:pt x="0" y="0"/>
                </a:moveTo>
                <a:lnTo>
                  <a:pt x="0" y="979170"/>
                </a:lnTo>
              </a:path>
            </a:pathLst>
          </a:custGeom>
          <a:ln w="9906">
            <a:solidFill>
              <a:srgbClr val="4A7EB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912494" y="3394713"/>
            <a:ext cx="0" cy="979169"/>
          </a:xfrm>
          <a:custGeom>
            <a:avLst/>
            <a:gdLst/>
            <a:ahLst/>
            <a:cxnLst/>
            <a:rect l="l" t="t" r="r" b="b"/>
            <a:pathLst>
              <a:path h="979170">
                <a:moveTo>
                  <a:pt x="0" y="0"/>
                </a:moveTo>
                <a:lnTo>
                  <a:pt x="0" y="979170"/>
                </a:lnTo>
              </a:path>
            </a:pathLst>
          </a:custGeom>
          <a:ln w="9906">
            <a:solidFill>
              <a:srgbClr val="4A7EB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7693916" y="3886200"/>
            <a:ext cx="1584325" cy="487680"/>
          </a:xfrm>
          <a:custGeom>
            <a:avLst/>
            <a:gdLst/>
            <a:ahLst/>
            <a:cxnLst/>
            <a:rect l="l" t="t" r="r" b="b"/>
            <a:pathLst>
              <a:path w="1584325" h="487679">
                <a:moveTo>
                  <a:pt x="0" y="0"/>
                </a:moveTo>
                <a:lnTo>
                  <a:pt x="0" y="487679"/>
                </a:lnTo>
                <a:lnTo>
                  <a:pt x="1584198" y="487679"/>
                </a:lnTo>
                <a:lnTo>
                  <a:pt x="1584198" y="0"/>
                </a:lnTo>
                <a:lnTo>
                  <a:pt x="0" y="0"/>
                </a:lnTo>
                <a:close/>
              </a:path>
            </a:pathLst>
          </a:custGeom>
          <a:solidFill>
            <a:srgbClr val="00206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7680959" y="3874008"/>
            <a:ext cx="1610360" cy="500380"/>
          </a:xfrm>
          <a:custGeom>
            <a:avLst/>
            <a:gdLst/>
            <a:ahLst/>
            <a:cxnLst/>
            <a:rect l="l" t="t" r="r" b="b"/>
            <a:pathLst>
              <a:path w="1610359" h="500379">
                <a:moveTo>
                  <a:pt x="1610106" y="499871"/>
                </a:moveTo>
                <a:lnTo>
                  <a:pt x="1610106" y="5333"/>
                </a:lnTo>
                <a:lnTo>
                  <a:pt x="1604010" y="0"/>
                </a:lnTo>
                <a:lnTo>
                  <a:pt x="6095" y="0"/>
                </a:lnTo>
                <a:lnTo>
                  <a:pt x="0" y="5333"/>
                </a:lnTo>
                <a:lnTo>
                  <a:pt x="0" y="499871"/>
                </a:lnTo>
                <a:lnTo>
                  <a:pt x="12954" y="499871"/>
                </a:lnTo>
                <a:lnTo>
                  <a:pt x="12954" y="25145"/>
                </a:lnTo>
                <a:lnTo>
                  <a:pt x="25908" y="12191"/>
                </a:lnTo>
                <a:lnTo>
                  <a:pt x="25908" y="25145"/>
                </a:lnTo>
                <a:lnTo>
                  <a:pt x="1584198" y="25145"/>
                </a:lnTo>
                <a:lnTo>
                  <a:pt x="1584198" y="12191"/>
                </a:lnTo>
                <a:lnTo>
                  <a:pt x="1597152" y="25145"/>
                </a:lnTo>
                <a:lnTo>
                  <a:pt x="1597152" y="499871"/>
                </a:lnTo>
                <a:lnTo>
                  <a:pt x="1610106" y="499871"/>
                </a:lnTo>
                <a:close/>
              </a:path>
              <a:path w="1610359" h="500379">
                <a:moveTo>
                  <a:pt x="25908" y="25145"/>
                </a:moveTo>
                <a:lnTo>
                  <a:pt x="25908" y="12191"/>
                </a:lnTo>
                <a:lnTo>
                  <a:pt x="12954" y="25145"/>
                </a:lnTo>
                <a:lnTo>
                  <a:pt x="25908" y="25145"/>
                </a:lnTo>
                <a:close/>
              </a:path>
              <a:path w="1610359" h="500379">
                <a:moveTo>
                  <a:pt x="25908" y="499871"/>
                </a:moveTo>
                <a:lnTo>
                  <a:pt x="25908" y="25145"/>
                </a:lnTo>
                <a:lnTo>
                  <a:pt x="12954" y="25145"/>
                </a:lnTo>
                <a:lnTo>
                  <a:pt x="12954" y="499871"/>
                </a:lnTo>
                <a:lnTo>
                  <a:pt x="25908" y="499871"/>
                </a:lnTo>
                <a:close/>
              </a:path>
              <a:path w="1610359" h="500379">
                <a:moveTo>
                  <a:pt x="1597152" y="25145"/>
                </a:moveTo>
                <a:lnTo>
                  <a:pt x="1584198" y="12191"/>
                </a:lnTo>
                <a:lnTo>
                  <a:pt x="1584198" y="25145"/>
                </a:lnTo>
                <a:lnTo>
                  <a:pt x="1597152" y="25145"/>
                </a:lnTo>
                <a:close/>
              </a:path>
              <a:path w="1610359" h="500379">
                <a:moveTo>
                  <a:pt x="1597152" y="499871"/>
                </a:moveTo>
                <a:lnTo>
                  <a:pt x="1597152" y="25145"/>
                </a:lnTo>
                <a:lnTo>
                  <a:pt x="1584198" y="25145"/>
                </a:lnTo>
                <a:lnTo>
                  <a:pt x="1584198" y="499871"/>
                </a:lnTo>
                <a:lnTo>
                  <a:pt x="1597152" y="499871"/>
                </a:lnTo>
                <a:close/>
              </a:path>
            </a:pathLst>
          </a:custGeom>
          <a:solidFill>
            <a:srgbClr val="385D8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4381500" y="3814573"/>
            <a:ext cx="2448560" cy="559435"/>
          </a:xfrm>
          <a:custGeom>
            <a:avLst/>
            <a:gdLst/>
            <a:ahLst/>
            <a:cxnLst/>
            <a:rect l="l" t="t" r="r" b="b"/>
            <a:pathLst>
              <a:path w="2448559" h="559435">
                <a:moveTo>
                  <a:pt x="0" y="0"/>
                </a:moveTo>
                <a:lnTo>
                  <a:pt x="0" y="559308"/>
                </a:lnTo>
                <a:lnTo>
                  <a:pt x="2448305" y="559308"/>
                </a:lnTo>
                <a:lnTo>
                  <a:pt x="2448305" y="0"/>
                </a:lnTo>
                <a:lnTo>
                  <a:pt x="0" y="0"/>
                </a:lnTo>
                <a:close/>
              </a:path>
            </a:pathLst>
          </a:custGeom>
          <a:solidFill>
            <a:srgbClr val="4F81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4368548" y="3801617"/>
            <a:ext cx="2474595" cy="572770"/>
          </a:xfrm>
          <a:custGeom>
            <a:avLst/>
            <a:gdLst/>
            <a:ahLst/>
            <a:cxnLst/>
            <a:rect l="l" t="t" r="r" b="b"/>
            <a:pathLst>
              <a:path w="2474595" h="572770">
                <a:moveTo>
                  <a:pt x="2474214" y="572262"/>
                </a:moveTo>
                <a:lnTo>
                  <a:pt x="2474214" y="6096"/>
                </a:lnTo>
                <a:lnTo>
                  <a:pt x="2468118" y="0"/>
                </a:lnTo>
                <a:lnTo>
                  <a:pt x="6095" y="0"/>
                </a:lnTo>
                <a:lnTo>
                  <a:pt x="0" y="6096"/>
                </a:lnTo>
                <a:lnTo>
                  <a:pt x="0" y="572262"/>
                </a:lnTo>
                <a:lnTo>
                  <a:pt x="12954" y="572262"/>
                </a:lnTo>
                <a:lnTo>
                  <a:pt x="12954" y="25908"/>
                </a:lnTo>
                <a:lnTo>
                  <a:pt x="25907" y="12954"/>
                </a:lnTo>
                <a:lnTo>
                  <a:pt x="25907" y="25908"/>
                </a:lnTo>
                <a:lnTo>
                  <a:pt x="2448306" y="25908"/>
                </a:lnTo>
                <a:lnTo>
                  <a:pt x="2448306" y="12954"/>
                </a:lnTo>
                <a:lnTo>
                  <a:pt x="2461260" y="25908"/>
                </a:lnTo>
                <a:lnTo>
                  <a:pt x="2461260" y="572262"/>
                </a:lnTo>
                <a:lnTo>
                  <a:pt x="2474214" y="572262"/>
                </a:lnTo>
                <a:close/>
              </a:path>
              <a:path w="2474595" h="572770">
                <a:moveTo>
                  <a:pt x="25907" y="25908"/>
                </a:moveTo>
                <a:lnTo>
                  <a:pt x="25907" y="12954"/>
                </a:lnTo>
                <a:lnTo>
                  <a:pt x="12954" y="25908"/>
                </a:lnTo>
                <a:lnTo>
                  <a:pt x="25907" y="25908"/>
                </a:lnTo>
                <a:close/>
              </a:path>
              <a:path w="2474595" h="572770">
                <a:moveTo>
                  <a:pt x="25907" y="572262"/>
                </a:moveTo>
                <a:lnTo>
                  <a:pt x="25907" y="25908"/>
                </a:lnTo>
                <a:lnTo>
                  <a:pt x="12954" y="25908"/>
                </a:lnTo>
                <a:lnTo>
                  <a:pt x="12954" y="572262"/>
                </a:lnTo>
                <a:lnTo>
                  <a:pt x="25907" y="572262"/>
                </a:lnTo>
                <a:close/>
              </a:path>
              <a:path w="2474595" h="572770">
                <a:moveTo>
                  <a:pt x="2461260" y="25908"/>
                </a:moveTo>
                <a:lnTo>
                  <a:pt x="2448306" y="12954"/>
                </a:lnTo>
                <a:lnTo>
                  <a:pt x="2448306" y="25908"/>
                </a:lnTo>
                <a:lnTo>
                  <a:pt x="2461260" y="25908"/>
                </a:lnTo>
                <a:close/>
              </a:path>
              <a:path w="2474595" h="572770">
                <a:moveTo>
                  <a:pt x="2461260" y="572262"/>
                </a:moveTo>
                <a:lnTo>
                  <a:pt x="2461260" y="25908"/>
                </a:lnTo>
                <a:lnTo>
                  <a:pt x="2448306" y="25908"/>
                </a:lnTo>
                <a:lnTo>
                  <a:pt x="2448306" y="572262"/>
                </a:lnTo>
                <a:lnTo>
                  <a:pt x="2461260" y="572262"/>
                </a:lnTo>
                <a:close/>
              </a:path>
            </a:pathLst>
          </a:custGeom>
          <a:solidFill>
            <a:srgbClr val="385D8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 txBox="1"/>
          <p:nvPr/>
        </p:nvSpPr>
        <p:spPr>
          <a:xfrm>
            <a:off x="4381500" y="3814826"/>
            <a:ext cx="2448560" cy="574040"/>
          </a:xfrm>
          <a:prstGeom prst="rect">
            <a:avLst/>
          </a:prstGeom>
          <a:solidFill>
            <a:srgbClr val="002060"/>
          </a:solidFill>
        </p:spPr>
        <p:txBody>
          <a:bodyPr vert="horz" wrap="square" lIns="0" tIns="12697" rIns="0" bIns="0" rtlCol="0">
            <a:spAutoFit/>
          </a:bodyPr>
          <a:lstStyle/>
          <a:p>
            <a:pPr marL="90784">
              <a:spcBef>
                <a:spcPts val="100"/>
              </a:spcBef>
            </a:pPr>
            <a:r>
              <a:rPr spc="-4" dirty="0">
                <a:solidFill>
                  <a:srgbClr val="FFFFFF"/>
                </a:solidFill>
                <a:latin typeface="Calibri"/>
                <a:cs typeface="Calibri"/>
              </a:rPr>
              <a:t>Decision</a:t>
            </a:r>
            <a:r>
              <a:rPr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rgbClr val="FFFFFF"/>
                </a:solidFill>
                <a:latin typeface="Calibri"/>
                <a:cs typeface="Calibri"/>
              </a:rPr>
              <a:t>regarding:</a:t>
            </a:r>
            <a:endParaRPr dirty="0">
              <a:latin typeface="Calibri"/>
              <a:cs typeface="Calibri"/>
            </a:endParaRPr>
          </a:p>
          <a:p>
            <a:pPr marL="90784">
              <a:tabLst>
                <a:tab pos="434239" algn="l"/>
              </a:tabLst>
            </a:pPr>
            <a:r>
              <a:rPr dirty="0">
                <a:solidFill>
                  <a:srgbClr val="FFFFFF"/>
                </a:solidFill>
                <a:latin typeface="Calibri"/>
                <a:cs typeface="Calibri"/>
              </a:rPr>
              <a:t>1.	Land </a:t>
            </a:r>
            <a:r>
              <a:rPr spc="-10" dirty="0">
                <a:solidFill>
                  <a:srgbClr val="FFFFFF"/>
                </a:solidFill>
                <a:latin typeface="Calibri"/>
                <a:cs typeface="Calibri"/>
              </a:rPr>
              <a:t>Use/Zoning</a:t>
            </a:r>
            <a:endParaRPr dirty="0">
              <a:latin typeface="Calibri"/>
              <a:cs typeface="Calibri"/>
            </a:endParaRPr>
          </a:p>
        </p:txBody>
      </p:sp>
      <p:sp>
        <p:nvSpPr>
          <p:cNvPr id="79" name="object 79"/>
          <p:cNvSpPr/>
          <p:nvPr/>
        </p:nvSpPr>
        <p:spPr>
          <a:xfrm>
            <a:off x="1213106" y="4390646"/>
            <a:ext cx="2520315" cy="430530"/>
          </a:xfrm>
          <a:custGeom>
            <a:avLst/>
            <a:gdLst/>
            <a:ahLst/>
            <a:cxnLst/>
            <a:rect l="l" t="t" r="r" b="b"/>
            <a:pathLst>
              <a:path w="2520315" h="430529">
                <a:moveTo>
                  <a:pt x="0" y="0"/>
                </a:moveTo>
                <a:lnTo>
                  <a:pt x="0" y="430529"/>
                </a:lnTo>
                <a:lnTo>
                  <a:pt x="2519934" y="430529"/>
                </a:lnTo>
                <a:lnTo>
                  <a:pt x="2519934" y="0"/>
                </a:lnTo>
                <a:lnTo>
                  <a:pt x="0" y="0"/>
                </a:lnTo>
                <a:close/>
              </a:path>
            </a:pathLst>
          </a:custGeom>
          <a:solidFill>
            <a:srgbClr val="00206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1200150" y="4377692"/>
            <a:ext cx="2546350" cy="455930"/>
          </a:xfrm>
          <a:custGeom>
            <a:avLst/>
            <a:gdLst/>
            <a:ahLst/>
            <a:cxnLst/>
            <a:rect l="l" t="t" r="r" b="b"/>
            <a:pathLst>
              <a:path w="2546350" h="455929">
                <a:moveTo>
                  <a:pt x="2545842" y="450342"/>
                </a:moveTo>
                <a:lnTo>
                  <a:pt x="2545842" y="6096"/>
                </a:lnTo>
                <a:lnTo>
                  <a:pt x="2540508" y="0"/>
                </a:lnTo>
                <a:lnTo>
                  <a:pt x="6095" y="0"/>
                </a:lnTo>
                <a:lnTo>
                  <a:pt x="0" y="6096"/>
                </a:lnTo>
                <a:lnTo>
                  <a:pt x="0" y="450342"/>
                </a:lnTo>
                <a:lnTo>
                  <a:pt x="6096" y="455676"/>
                </a:lnTo>
                <a:lnTo>
                  <a:pt x="12954" y="455676"/>
                </a:lnTo>
                <a:lnTo>
                  <a:pt x="12954" y="25908"/>
                </a:lnTo>
                <a:lnTo>
                  <a:pt x="25907" y="12954"/>
                </a:lnTo>
                <a:lnTo>
                  <a:pt x="25907" y="25908"/>
                </a:lnTo>
                <a:lnTo>
                  <a:pt x="2520696" y="25908"/>
                </a:lnTo>
                <a:lnTo>
                  <a:pt x="2520696" y="12954"/>
                </a:lnTo>
                <a:lnTo>
                  <a:pt x="2532888" y="25908"/>
                </a:lnTo>
                <a:lnTo>
                  <a:pt x="2532888" y="455676"/>
                </a:lnTo>
                <a:lnTo>
                  <a:pt x="2540508" y="455676"/>
                </a:lnTo>
                <a:lnTo>
                  <a:pt x="2545842" y="450342"/>
                </a:lnTo>
                <a:close/>
              </a:path>
              <a:path w="2546350" h="455929">
                <a:moveTo>
                  <a:pt x="25907" y="25908"/>
                </a:moveTo>
                <a:lnTo>
                  <a:pt x="25907" y="12954"/>
                </a:lnTo>
                <a:lnTo>
                  <a:pt x="12954" y="25908"/>
                </a:lnTo>
                <a:lnTo>
                  <a:pt x="25907" y="25908"/>
                </a:lnTo>
                <a:close/>
              </a:path>
              <a:path w="2546350" h="455929">
                <a:moveTo>
                  <a:pt x="25907" y="430530"/>
                </a:moveTo>
                <a:lnTo>
                  <a:pt x="25907" y="25908"/>
                </a:lnTo>
                <a:lnTo>
                  <a:pt x="12954" y="25908"/>
                </a:lnTo>
                <a:lnTo>
                  <a:pt x="12954" y="430530"/>
                </a:lnTo>
                <a:lnTo>
                  <a:pt x="25907" y="430530"/>
                </a:lnTo>
                <a:close/>
              </a:path>
              <a:path w="2546350" h="455929">
                <a:moveTo>
                  <a:pt x="2532888" y="430530"/>
                </a:moveTo>
                <a:lnTo>
                  <a:pt x="12954" y="430530"/>
                </a:lnTo>
                <a:lnTo>
                  <a:pt x="25907" y="443484"/>
                </a:lnTo>
                <a:lnTo>
                  <a:pt x="25907" y="455676"/>
                </a:lnTo>
                <a:lnTo>
                  <a:pt x="2520696" y="455676"/>
                </a:lnTo>
                <a:lnTo>
                  <a:pt x="2520696" y="443484"/>
                </a:lnTo>
                <a:lnTo>
                  <a:pt x="2532888" y="430530"/>
                </a:lnTo>
                <a:close/>
              </a:path>
              <a:path w="2546350" h="455929">
                <a:moveTo>
                  <a:pt x="25907" y="455676"/>
                </a:moveTo>
                <a:lnTo>
                  <a:pt x="25907" y="443484"/>
                </a:lnTo>
                <a:lnTo>
                  <a:pt x="12954" y="430530"/>
                </a:lnTo>
                <a:lnTo>
                  <a:pt x="12954" y="455676"/>
                </a:lnTo>
                <a:lnTo>
                  <a:pt x="25907" y="455676"/>
                </a:lnTo>
                <a:close/>
              </a:path>
              <a:path w="2546350" h="455929">
                <a:moveTo>
                  <a:pt x="2532888" y="25908"/>
                </a:moveTo>
                <a:lnTo>
                  <a:pt x="2520696" y="12954"/>
                </a:lnTo>
                <a:lnTo>
                  <a:pt x="2520696" y="25908"/>
                </a:lnTo>
                <a:lnTo>
                  <a:pt x="2532888" y="25908"/>
                </a:lnTo>
                <a:close/>
              </a:path>
              <a:path w="2546350" h="455929">
                <a:moveTo>
                  <a:pt x="2532888" y="430530"/>
                </a:moveTo>
                <a:lnTo>
                  <a:pt x="2532888" y="25908"/>
                </a:lnTo>
                <a:lnTo>
                  <a:pt x="2520696" y="25908"/>
                </a:lnTo>
                <a:lnTo>
                  <a:pt x="2520696" y="430530"/>
                </a:lnTo>
                <a:lnTo>
                  <a:pt x="2532888" y="430530"/>
                </a:lnTo>
                <a:close/>
              </a:path>
              <a:path w="2546350" h="455929">
                <a:moveTo>
                  <a:pt x="2532888" y="455676"/>
                </a:moveTo>
                <a:lnTo>
                  <a:pt x="2532888" y="430530"/>
                </a:lnTo>
                <a:lnTo>
                  <a:pt x="2520696" y="443484"/>
                </a:lnTo>
                <a:lnTo>
                  <a:pt x="2520696" y="455676"/>
                </a:lnTo>
                <a:lnTo>
                  <a:pt x="2532888" y="455676"/>
                </a:lnTo>
                <a:close/>
              </a:path>
            </a:pathLst>
          </a:custGeom>
          <a:solidFill>
            <a:srgbClr val="385D8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 txBox="1"/>
          <p:nvPr/>
        </p:nvSpPr>
        <p:spPr>
          <a:xfrm>
            <a:off x="1213106" y="4441192"/>
            <a:ext cx="2520315" cy="299720"/>
          </a:xfrm>
          <a:prstGeom prst="rect">
            <a:avLst/>
          </a:prstGeom>
        </p:spPr>
        <p:txBody>
          <a:bodyPr vert="horz" wrap="square" lIns="0" tIns="12697" rIns="0" bIns="0" rtlCol="0">
            <a:spAutoFit/>
          </a:bodyPr>
          <a:lstStyle/>
          <a:p>
            <a:pPr marL="227276">
              <a:spcBef>
                <a:spcPts val="100"/>
              </a:spcBef>
            </a:pPr>
            <a:r>
              <a:rPr spc="-10" dirty="0">
                <a:solidFill>
                  <a:srgbClr val="FFFFFF"/>
                </a:solidFill>
                <a:latin typeface="Calibri"/>
                <a:cs typeface="Calibri"/>
              </a:rPr>
              <a:t>Physical</a:t>
            </a:r>
            <a:r>
              <a:rPr spc="-1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rgbClr val="FFFFFF"/>
                </a:solidFill>
                <a:latin typeface="Calibri"/>
                <a:cs typeface="Calibri"/>
              </a:rPr>
              <a:t>Infrastructure</a:t>
            </a:r>
            <a:endParaRPr>
              <a:latin typeface="Calibri"/>
              <a:cs typeface="Calibri"/>
            </a:endParaRPr>
          </a:p>
        </p:txBody>
      </p:sp>
      <p:sp>
        <p:nvSpPr>
          <p:cNvPr id="82" name="object 82"/>
          <p:cNvSpPr/>
          <p:nvPr/>
        </p:nvSpPr>
        <p:spPr>
          <a:xfrm>
            <a:off x="1213106" y="5182363"/>
            <a:ext cx="2520315" cy="170815"/>
          </a:xfrm>
          <a:custGeom>
            <a:avLst/>
            <a:gdLst/>
            <a:ahLst/>
            <a:cxnLst/>
            <a:rect l="l" t="t" r="r" b="b"/>
            <a:pathLst>
              <a:path w="2520315" h="170814">
                <a:moveTo>
                  <a:pt x="0" y="0"/>
                </a:moveTo>
                <a:lnTo>
                  <a:pt x="0" y="170687"/>
                </a:lnTo>
                <a:lnTo>
                  <a:pt x="2519933" y="170687"/>
                </a:lnTo>
                <a:lnTo>
                  <a:pt x="2519933" y="0"/>
                </a:lnTo>
                <a:lnTo>
                  <a:pt x="0" y="0"/>
                </a:lnTo>
                <a:close/>
              </a:path>
            </a:pathLst>
          </a:custGeom>
          <a:solidFill>
            <a:srgbClr val="00206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1200150" y="5170171"/>
            <a:ext cx="2546350" cy="182880"/>
          </a:xfrm>
          <a:custGeom>
            <a:avLst/>
            <a:gdLst/>
            <a:ahLst/>
            <a:cxnLst/>
            <a:rect l="l" t="t" r="r" b="b"/>
            <a:pathLst>
              <a:path w="2546350" h="182879">
                <a:moveTo>
                  <a:pt x="2545842" y="182880"/>
                </a:moveTo>
                <a:lnTo>
                  <a:pt x="2545842" y="5333"/>
                </a:lnTo>
                <a:lnTo>
                  <a:pt x="2540508" y="0"/>
                </a:lnTo>
                <a:lnTo>
                  <a:pt x="6095" y="0"/>
                </a:lnTo>
                <a:lnTo>
                  <a:pt x="0" y="5333"/>
                </a:lnTo>
                <a:lnTo>
                  <a:pt x="0" y="182880"/>
                </a:lnTo>
                <a:lnTo>
                  <a:pt x="12954" y="182880"/>
                </a:lnTo>
                <a:lnTo>
                  <a:pt x="12954" y="25145"/>
                </a:lnTo>
                <a:lnTo>
                  <a:pt x="25907" y="12191"/>
                </a:lnTo>
                <a:lnTo>
                  <a:pt x="25907" y="25145"/>
                </a:lnTo>
                <a:lnTo>
                  <a:pt x="2520696" y="25145"/>
                </a:lnTo>
                <a:lnTo>
                  <a:pt x="2520696" y="12191"/>
                </a:lnTo>
                <a:lnTo>
                  <a:pt x="2532888" y="25145"/>
                </a:lnTo>
                <a:lnTo>
                  <a:pt x="2532888" y="182880"/>
                </a:lnTo>
                <a:lnTo>
                  <a:pt x="2545842" y="182880"/>
                </a:lnTo>
                <a:close/>
              </a:path>
              <a:path w="2546350" h="182879">
                <a:moveTo>
                  <a:pt x="25907" y="25145"/>
                </a:moveTo>
                <a:lnTo>
                  <a:pt x="25907" y="12191"/>
                </a:lnTo>
                <a:lnTo>
                  <a:pt x="12954" y="25145"/>
                </a:lnTo>
                <a:lnTo>
                  <a:pt x="25907" y="25145"/>
                </a:lnTo>
                <a:close/>
              </a:path>
              <a:path w="2546350" h="182879">
                <a:moveTo>
                  <a:pt x="25907" y="182880"/>
                </a:moveTo>
                <a:lnTo>
                  <a:pt x="25907" y="25145"/>
                </a:lnTo>
                <a:lnTo>
                  <a:pt x="12954" y="25145"/>
                </a:lnTo>
                <a:lnTo>
                  <a:pt x="12954" y="182880"/>
                </a:lnTo>
                <a:lnTo>
                  <a:pt x="25907" y="182880"/>
                </a:lnTo>
                <a:close/>
              </a:path>
              <a:path w="2546350" h="182879">
                <a:moveTo>
                  <a:pt x="2532888" y="25145"/>
                </a:moveTo>
                <a:lnTo>
                  <a:pt x="2520696" y="12191"/>
                </a:lnTo>
                <a:lnTo>
                  <a:pt x="2520696" y="25145"/>
                </a:lnTo>
                <a:lnTo>
                  <a:pt x="2532888" y="25145"/>
                </a:lnTo>
                <a:close/>
              </a:path>
              <a:path w="2546350" h="182879">
                <a:moveTo>
                  <a:pt x="2532888" y="182880"/>
                </a:moveTo>
                <a:lnTo>
                  <a:pt x="2532888" y="25145"/>
                </a:lnTo>
                <a:lnTo>
                  <a:pt x="2520696" y="25145"/>
                </a:lnTo>
                <a:lnTo>
                  <a:pt x="2520696" y="182880"/>
                </a:lnTo>
                <a:lnTo>
                  <a:pt x="2532888" y="182880"/>
                </a:lnTo>
                <a:close/>
              </a:path>
            </a:pathLst>
          </a:custGeom>
          <a:solidFill>
            <a:srgbClr val="385D8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907542" y="4373880"/>
            <a:ext cx="306070" cy="237490"/>
          </a:xfrm>
          <a:custGeom>
            <a:avLst/>
            <a:gdLst/>
            <a:ahLst/>
            <a:cxnLst/>
            <a:rect l="l" t="t" r="r" b="b"/>
            <a:pathLst>
              <a:path w="306069" h="237489">
                <a:moveTo>
                  <a:pt x="9906" y="227075"/>
                </a:moveTo>
                <a:lnTo>
                  <a:pt x="9906" y="0"/>
                </a:lnTo>
                <a:lnTo>
                  <a:pt x="0" y="0"/>
                </a:lnTo>
                <a:lnTo>
                  <a:pt x="0" y="231647"/>
                </a:lnTo>
                <a:lnTo>
                  <a:pt x="1524" y="235457"/>
                </a:lnTo>
                <a:lnTo>
                  <a:pt x="5334" y="236981"/>
                </a:lnTo>
                <a:lnTo>
                  <a:pt x="5334" y="227075"/>
                </a:lnTo>
                <a:lnTo>
                  <a:pt x="9906" y="227075"/>
                </a:lnTo>
                <a:close/>
              </a:path>
              <a:path w="306069" h="237489">
                <a:moveTo>
                  <a:pt x="305562" y="236981"/>
                </a:moveTo>
                <a:lnTo>
                  <a:pt x="305562" y="227075"/>
                </a:lnTo>
                <a:lnTo>
                  <a:pt x="5334" y="227075"/>
                </a:lnTo>
                <a:lnTo>
                  <a:pt x="9906" y="231647"/>
                </a:lnTo>
                <a:lnTo>
                  <a:pt x="9906" y="236981"/>
                </a:lnTo>
                <a:lnTo>
                  <a:pt x="305562" y="236981"/>
                </a:lnTo>
                <a:close/>
              </a:path>
              <a:path w="306069" h="237489">
                <a:moveTo>
                  <a:pt x="9906" y="236981"/>
                </a:moveTo>
                <a:lnTo>
                  <a:pt x="9906" y="231647"/>
                </a:lnTo>
                <a:lnTo>
                  <a:pt x="5334" y="227075"/>
                </a:lnTo>
                <a:lnTo>
                  <a:pt x="5334" y="236981"/>
                </a:lnTo>
                <a:lnTo>
                  <a:pt x="9906" y="236981"/>
                </a:lnTo>
                <a:close/>
              </a:path>
            </a:pathLst>
          </a:custGeom>
          <a:solidFill>
            <a:srgbClr val="4A7EB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912494" y="4373882"/>
            <a:ext cx="0" cy="979169"/>
          </a:xfrm>
          <a:custGeom>
            <a:avLst/>
            <a:gdLst/>
            <a:ahLst/>
            <a:cxnLst/>
            <a:rect l="l" t="t" r="r" b="b"/>
            <a:pathLst>
              <a:path h="979170">
                <a:moveTo>
                  <a:pt x="0" y="0"/>
                </a:moveTo>
                <a:lnTo>
                  <a:pt x="0" y="979170"/>
                </a:lnTo>
              </a:path>
            </a:pathLst>
          </a:custGeom>
          <a:ln w="9906">
            <a:solidFill>
              <a:srgbClr val="4A7EB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7693916" y="4373119"/>
            <a:ext cx="1584325" cy="809625"/>
          </a:xfrm>
          <a:custGeom>
            <a:avLst/>
            <a:gdLst/>
            <a:ahLst/>
            <a:cxnLst/>
            <a:rect l="l" t="t" r="r" b="b"/>
            <a:pathLst>
              <a:path w="1584325" h="809625">
                <a:moveTo>
                  <a:pt x="0" y="0"/>
                </a:moveTo>
                <a:lnTo>
                  <a:pt x="0" y="809243"/>
                </a:lnTo>
                <a:lnTo>
                  <a:pt x="1584198" y="809243"/>
                </a:lnTo>
                <a:lnTo>
                  <a:pt x="1584198" y="0"/>
                </a:lnTo>
                <a:lnTo>
                  <a:pt x="0" y="0"/>
                </a:lnTo>
                <a:close/>
              </a:path>
            </a:pathLst>
          </a:custGeom>
          <a:solidFill>
            <a:srgbClr val="00206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7680959" y="4373881"/>
            <a:ext cx="1610360" cy="821690"/>
          </a:xfrm>
          <a:custGeom>
            <a:avLst/>
            <a:gdLst/>
            <a:ahLst/>
            <a:cxnLst/>
            <a:rect l="l" t="t" r="r" b="b"/>
            <a:pathLst>
              <a:path w="1610359" h="821689">
                <a:moveTo>
                  <a:pt x="25908" y="796290"/>
                </a:moveTo>
                <a:lnTo>
                  <a:pt x="25908" y="0"/>
                </a:lnTo>
                <a:lnTo>
                  <a:pt x="0" y="0"/>
                </a:lnTo>
                <a:lnTo>
                  <a:pt x="0" y="816102"/>
                </a:lnTo>
                <a:lnTo>
                  <a:pt x="6096" y="821436"/>
                </a:lnTo>
                <a:lnTo>
                  <a:pt x="12954" y="821436"/>
                </a:lnTo>
                <a:lnTo>
                  <a:pt x="12954" y="796290"/>
                </a:lnTo>
                <a:lnTo>
                  <a:pt x="25908" y="796290"/>
                </a:lnTo>
                <a:close/>
              </a:path>
              <a:path w="1610359" h="821689">
                <a:moveTo>
                  <a:pt x="1597152" y="796290"/>
                </a:moveTo>
                <a:lnTo>
                  <a:pt x="12954" y="796290"/>
                </a:lnTo>
                <a:lnTo>
                  <a:pt x="25908" y="808482"/>
                </a:lnTo>
                <a:lnTo>
                  <a:pt x="25908" y="821436"/>
                </a:lnTo>
                <a:lnTo>
                  <a:pt x="1584198" y="821436"/>
                </a:lnTo>
                <a:lnTo>
                  <a:pt x="1584198" y="808482"/>
                </a:lnTo>
                <a:lnTo>
                  <a:pt x="1597152" y="796290"/>
                </a:lnTo>
                <a:close/>
              </a:path>
              <a:path w="1610359" h="821689">
                <a:moveTo>
                  <a:pt x="25908" y="821436"/>
                </a:moveTo>
                <a:lnTo>
                  <a:pt x="25908" y="808482"/>
                </a:lnTo>
                <a:lnTo>
                  <a:pt x="12954" y="796290"/>
                </a:lnTo>
                <a:lnTo>
                  <a:pt x="12954" y="821436"/>
                </a:lnTo>
                <a:lnTo>
                  <a:pt x="25908" y="821436"/>
                </a:lnTo>
                <a:close/>
              </a:path>
              <a:path w="1610359" h="821689">
                <a:moveTo>
                  <a:pt x="1610106" y="816102"/>
                </a:moveTo>
                <a:lnTo>
                  <a:pt x="1610106" y="0"/>
                </a:lnTo>
                <a:lnTo>
                  <a:pt x="1584198" y="0"/>
                </a:lnTo>
                <a:lnTo>
                  <a:pt x="1584198" y="796290"/>
                </a:lnTo>
                <a:lnTo>
                  <a:pt x="1597152" y="796290"/>
                </a:lnTo>
                <a:lnTo>
                  <a:pt x="1597152" y="821436"/>
                </a:lnTo>
                <a:lnTo>
                  <a:pt x="1604010" y="821436"/>
                </a:lnTo>
                <a:lnTo>
                  <a:pt x="1610106" y="816102"/>
                </a:lnTo>
                <a:close/>
              </a:path>
              <a:path w="1610359" h="821689">
                <a:moveTo>
                  <a:pt x="1597152" y="821436"/>
                </a:moveTo>
                <a:lnTo>
                  <a:pt x="1597152" y="796290"/>
                </a:lnTo>
                <a:lnTo>
                  <a:pt x="1584198" y="808482"/>
                </a:lnTo>
                <a:lnTo>
                  <a:pt x="1584198" y="821436"/>
                </a:lnTo>
                <a:lnTo>
                  <a:pt x="1597152" y="821436"/>
                </a:lnTo>
                <a:close/>
              </a:path>
            </a:pathLst>
          </a:custGeom>
          <a:solidFill>
            <a:srgbClr val="00206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 txBox="1"/>
          <p:nvPr/>
        </p:nvSpPr>
        <p:spPr>
          <a:xfrm>
            <a:off x="7870955" y="3958844"/>
            <a:ext cx="1229995" cy="1122680"/>
          </a:xfrm>
          <a:prstGeom prst="rect">
            <a:avLst/>
          </a:prstGeom>
        </p:spPr>
        <p:txBody>
          <a:bodyPr vert="horz" wrap="square" lIns="0" tIns="12697" rIns="0" bIns="0" rtlCol="0">
            <a:spAutoFit/>
          </a:bodyPr>
          <a:lstStyle/>
          <a:p>
            <a:pPr marL="12061" marR="5080" algn="ctr">
              <a:spcBef>
                <a:spcPts val="100"/>
              </a:spcBef>
            </a:pPr>
            <a:r>
              <a:rPr spc="-10" dirty="0">
                <a:solidFill>
                  <a:srgbClr val="FFFFFF"/>
                </a:solidFill>
                <a:latin typeface="Calibri"/>
                <a:cs typeface="Calibri"/>
              </a:rPr>
              <a:t>Participatory  </a:t>
            </a:r>
            <a:r>
              <a:rPr dirty="0">
                <a:solidFill>
                  <a:srgbClr val="FFFFFF"/>
                </a:solidFill>
                <a:latin typeface="Calibri"/>
                <a:cs typeface="Calibri"/>
              </a:rPr>
              <a:t>Planning</a:t>
            </a:r>
            <a:r>
              <a:rPr spc="-10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FFFFFF"/>
                </a:solidFill>
                <a:latin typeface="Calibri"/>
                <a:cs typeface="Calibri"/>
              </a:rPr>
              <a:t>and  </a:t>
            </a:r>
            <a:r>
              <a:rPr spc="-4" dirty="0">
                <a:solidFill>
                  <a:srgbClr val="FFFFFF"/>
                </a:solidFill>
                <a:latin typeface="Calibri"/>
                <a:cs typeface="Calibri"/>
              </a:rPr>
              <a:t>Decision  </a:t>
            </a:r>
            <a:r>
              <a:rPr dirty="0">
                <a:solidFill>
                  <a:srgbClr val="FFFFFF"/>
                </a:solidFill>
                <a:latin typeface="Calibri"/>
                <a:cs typeface="Calibri"/>
              </a:rPr>
              <a:t>Making</a:t>
            </a:r>
            <a:endParaRPr dirty="0">
              <a:latin typeface="Calibri"/>
              <a:cs typeface="Calibri"/>
            </a:endParaRPr>
          </a:p>
        </p:txBody>
      </p:sp>
      <p:sp>
        <p:nvSpPr>
          <p:cNvPr id="89" name="object 89"/>
          <p:cNvSpPr/>
          <p:nvPr/>
        </p:nvSpPr>
        <p:spPr>
          <a:xfrm>
            <a:off x="4381500" y="4373119"/>
            <a:ext cx="2448560" cy="593725"/>
          </a:xfrm>
          <a:custGeom>
            <a:avLst/>
            <a:gdLst/>
            <a:ahLst/>
            <a:cxnLst/>
            <a:rect l="l" t="t" r="r" b="b"/>
            <a:pathLst>
              <a:path w="2448559" h="593725">
                <a:moveTo>
                  <a:pt x="0" y="0"/>
                </a:moveTo>
                <a:lnTo>
                  <a:pt x="0" y="593598"/>
                </a:lnTo>
                <a:lnTo>
                  <a:pt x="2448305" y="593598"/>
                </a:lnTo>
                <a:lnTo>
                  <a:pt x="2448305" y="0"/>
                </a:lnTo>
                <a:lnTo>
                  <a:pt x="0" y="0"/>
                </a:lnTo>
                <a:close/>
              </a:path>
            </a:pathLst>
          </a:custGeom>
          <a:solidFill>
            <a:srgbClr val="4F81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4368548" y="4373882"/>
            <a:ext cx="2474595" cy="605790"/>
          </a:xfrm>
          <a:custGeom>
            <a:avLst/>
            <a:gdLst/>
            <a:ahLst/>
            <a:cxnLst/>
            <a:rect l="l" t="t" r="r" b="b"/>
            <a:pathLst>
              <a:path w="2474595" h="605789">
                <a:moveTo>
                  <a:pt x="25908" y="579881"/>
                </a:moveTo>
                <a:lnTo>
                  <a:pt x="25908" y="0"/>
                </a:lnTo>
                <a:lnTo>
                  <a:pt x="0" y="0"/>
                </a:lnTo>
                <a:lnTo>
                  <a:pt x="0" y="599693"/>
                </a:lnTo>
                <a:lnTo>
                  <a:pt x="6096" y="605789"/>
                </a:lnTo>
                <a:lnTo>
                  <a:pt x="12954" y="605789"/>
                </a:lnTo>
                <a:lnTo>
                  <a:pt x="12954" y="579881"/>
                </a:lnTo>
                <a:lnTo>
                  <a:pt x="25908" y="579881"/>
                </a:lnTo>
                <a:close/>
              </a:path>
              <a:path w="2474595" h="605789">
                <a:moveTo>
                  <a:pt x="2461260" y="579881"/>
                </a:moveTo>
                <a:lnTo>
                  <a:pt x="12954" y="579881"/>
                </a:lnTo>
                <a:lnTo>
                  <a:pt x="25908" y="592835"/>
                </a:lnTo>
                <a:lnTo>
                  <a:pt x="25907" y="605789"/>
                </a:lnTo>
                <a:lnTo>
                  <a:pt x="2448306" y="605789"/>
                </a:lnTo>
                <a:lnTo>
                  <a:pt x="2448306" y="592835"/>
                </a:lnTo>
                <a:lnTo>
                  <a:pt x="2461260" y="579881"/>
                </a:lnTo>
                <a:close/>
              </a:path>
              <a:path w="2474595" h="605789">
                <a:moveTo>
                  <a:pt x="25907" y="605789"/>
                </a:moveTo>
                <a:lnTo>
                  <a:pt x="25908" y="592835"/>
                </a:lnTo>
                <a:lnTo>
                  <a:pt x="12954" y="579881"/>
                </a:lnTo>
                <a:lnTo>
                  <a:pt x="12954" y="605789"/>
                </a:lnTo>
                <a:lnTo>
                  <a:pt x="25907" y="605789"/>
                </a:lnTo>
                <a:close/>
              </a:path>
              <a:path w="2474595" h="605789">
                <a:moveTo>
                  <a:pt x="2474214" y="599693"/>
                </a:moveTo>
                <a:lnTo>
                  <a:pt x="2474214" y="0"/>
                </a:lnTo>
                <a:lnTo>
                  <a:pt x="2448306" y="0"/>
                </a:lnTo>
                <a:lnTo>
                  <a:pt x="2448306" y="579881"/>
                </a:lnTo>
                <a:lnTo>
                  <a:pt x="2461260" y="579881"/>
                </a:lnTo>
                <a:lnTo>
                  <a:pt x="2461260" y="605789"/>
                </a:lnTo>
                <a:lnTo>
                  <a:pt x="2468118" y="605789"/>
                </a:lnTo>
                <a:lnTo>
                  <a:pt x="2474214" y="599693"/>
                </a:lnTo>
                <a:close/>
              </a:path>
              <a:path w="2474595" h="605789">
                <a:moveTo>
                  <a:pt x="2461260" y="605789"/>
                </a:moveTo>
                <a:lnTo>
                  <a:pt x="2461260" y="579881"/>
                </a:lnTo>
                <a:lnTo>
                  <a:pt x="2448306" y="592835"/>
                </a:lnTo>
                <a:lnTo>
                  <a:pt x="2448306" y="605789"/>
                </a:lnTo>
                <a:lnTo>
                  <a:pt x="2461260" y="605789"/>
                </a:lnTo>
                <a:close/>
              </a:path>
            </a:pathLst>
          </a:custGeom>
          <a:solidFill>
            <a:srgbClr val="385D8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 txBox="1"/>
          <p:nvPr/>
        </p:nvSpPr>
        <p:spPr>
          <a:xfrm>
            <a:off x="4381500" y="4363466"/>
            <a:ext cx="2448560" cy="574040"/>
          </a:xfrm>
          <a:prstGeom prst="rect">
            <a:avLst/>
          </a:prstGeom>
          <a:solidFill>
            <a:srgbClr val="002060"/>
          </a:solidFill>
        </p:spPr>
        <p:txBody>
          <a:bodyPr vert="horz" wrap="square" lIns="0" tIns="12697" rIns="0" bIns="0" rtlCol="0">
            <a:spAutoFit/>
          </a:bodyPr>
          <a:lstStyle/>
          <a:p>
            <a:pPr marL="433603" marR="725635" indent="-342819">
              <a:spcBef>
                <a:spcPts val="100"/>
              </a:spcBef>
              <a:tabLst>
                <a:tab pos="434239" algn="l"/>
              </a:tabLst>
            </a:pPr>
            <a:r>
              <a:rPr dirty="0">
                <a:solidFill>
                  <a:srgbClr val="FFFFFF"/>
                </a:solidFill>
                <a:latin typeface="Calibri"/>
                <a:cs typeface="Calibri"/>
              </a:rPr>
              <a:t>2.		Housing and  Inf</a:t>
            </a:r>
            <a:r>
              <a:rPr spc="-35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pc="-20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>
                <a:solidFill>
                  <a:srgbClr val="FFFFFF"/>
                </a:solidFill>
                <a:latin typeface="Calibri"/>
                <a:cs typeface="Calibri"/>
              </a:rPr>
              <a:t>tructu</a:t>
            </a:r>
            <a:r>
              <a:rPr spc="-25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endParaRPr dirty="0">
              <a:latin typeface="Calibri"/>
              <a:cs typeface="Calibri"/>
            </a:endParaRPr>
          </a:p>
        </p:txBody>
      </p:sp>
      <p:sp>
        <p:nvSpPr>
          <p:cNvPr id="92" name="object 92"/>
          <p:cNvSpPr/>
          <p:nvPr/>
        </p:nvSpPr>
        <p:spPr>
          <a:xfrm>
            <a:off x="4385309" y="5326379"/>
            <a:ext cx="2448560" cy="26034"/>
          </a:xfrm>
          <a:custGeom>
            <a:avLst/>
            <a:gdLst/>
            <a:ahLst/>
            <a:cxnLst/>
            <a:rect l="l" t="t" r="r" b="b"/>
            <a:pathLst>
              <a:path w="2448559" h="26035">
                <a:moveTo>
                  <a:pt x="0" y="25908"/>
                </a:moveTo>
                <a:lnTo>
                  <a:pt x="2448306" y="25908"/>
                </a:lnTo>
                <a:lnTo>
                  <a:pt x="2448306" y="0"/>
                </a:lnTo>
                <a:lnTo>
                  <a:pt x="0" y="0"/>
                </a:lnTo>
                <a:lnTo>
                  <a:pt x="0" y="25908"/>
                </a:lnTo>
                <a:close/>
              </a:path>
            </a:pathLst>
          </a:custGeom>
          <a:solidFill>
            <a:srgbClr val="00206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4372356" y="5314189"/>
            <a:ext cx="2474595" cy="39370"/>
          </a:xfrm>
          <a:custGeom>
            <a:avLst/>
            <a:gdLst/>
            <a:ahLst/>
            <a:cxnLst/>
            <a:rect l="l" t="t" r="r" b="b"/>
            <a:pathLst>
              <a:path w="2474595" h="39370">
                <a:moveTo>
                  <a:pt x="2474214" y="38862"/>
                </a:moveTo>
                <a:lnTo>
                  <a:pt x="2474214" y="5334"/>
                </a:lnTo>
                <a:lnTo>
                  <a:pt x="2468118" y="0"/>
                </a:lnTo>
                <a:lnTo>
                  <a:pt x="6095" y="0"/>
                </a:lnTo>
                <a:lnTo>
                  <a:pt x="0" y="5334"/>
                </a:lnTo>
                <a:lnTo>
                  <a:pt x="0" y="38862"/>
                </a:lnTo>
                <a:lnTo>
                  <a:pt x="12954" y="38862"/>
                </a:lnTo>
                <a:lnTo>
                  <a:pt x="12954" y="25146"/>
                </a:lnTo>
                <a:lnTo>
                  <a:pt x="25907" y="12192"/>
                </a:lnTo>
                <a:lnTo>
                  <a:pt x="25907" y="25146"/>
                </a:lnTo>
                <a:lnTo>
                  <a:pt x="2448306" y="25146"/>
                </a:lnTo>
                <a:lnTo>
                  <a:pt x="2448306" y="12192"/>
                </a:lnTo>
                <a:lnTo>
                  <a:pt x="2461260" y="25146"/>
                </a:lnTo>
                <a:lnTo>
                  <a:pt x="2461260" y="38862"/>
                </a:lnTo>
                <a:lnTo>
                  <a:pt x="2474214" y="38862"/>
                </a:lnTo>
                <a:close/>
              </a:path>
              <a:path w="2474595" h="39370">
                <a:moveTo>
                  <a:pt x="25907" y="25146"/>
                </a:moveTo>
                <a:lnTo>
                  <a:pt x="25907" y="12192"/>
                </a:lnTo>
                <a:lnTo>
                  <a:pt x="12954" y="25146"/>
                </a:lnTo>
                <a:lnTo>
                  <a:pt x="25907" y="25146"/>
                </a:lnTo>
                <a:close/>
              </a:path>
              <a:path w="2474595" h="39370">
                <a:moveTo>
                  <a:pt x="25907" y="38862"/>
                </a:moveTo>
                <a:lnTo>
                  <a:pt x="25907" y="25146"/>
                </a:lnTo>
                <a:lnTo>
                  <a:pt x="12954" y="25146"/>
                </a:lnTo>
                <a:lnTo>
                  <a:pt x="12954" y="38862"/>
                </a:lnTo>
                <a:lnTo>
                  <a:pt x="25907" y="38862"/>
                </a:lnTo>
                <a:close/>
              </a:path>
              <a:path w="2474595" h="39370">
                <a:moveTo>
                  <a:pt x="2461260" y="25146"/>
                </a:moveTo>
                <a:lnTo>
                  <a:pt x="2448306" y="12192"/>
                </a:lnTo>
                <a:lnTo>
                  <a:pt x="2448306" y="25146"/>
                </a:lnTo>
                <a:lnTo>
                  <a:pt x="2461260" y="25146"/>
                </a:lnTo>
                <a:close/>
              </a:path>
              <a:path w="2474595" h="39370">
                <a:moveTo>
                  <a:pt x="2461260" y="38862"/>
                </a:moveTo>
                <a:lnTo>
                  <a:pt x="2461260" y="25146"/>
                </a:lnTo>
                <a:lnTo>
                  <a:pt x="2448306" y="25146"/>
                </a:lnTo>
                <a:lnTo>
                  <a:pt x="2448306" y="38862"/>
                </a:lnTo>
                <a:lnTo>
                  <a:pt x="2461260" y="38862"/>
                </a:lnTo>
                <a:close/>
              </a:path>
            </a:pathLst>
          </a:custGeom>
          <a:solidFill>
            <a:srgbClr val="385D8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6829806" y="4530090"/>
            <a:ext cx="864235" cy="125730"/>
          </a:xfrm>
          <a:custGeom>
            <a:avLst/>
            <a:gdLst/>
            <a:ahLst/>
            <a:cxnLst/>
            <a:rect l="l" t="t" r="r" b="b"/>
            <a:pathLst>
              <a:path w="864234" h="125729">
                <a:moveTo>
                  <a:pt x="89915" y="33528"/>
                </a:moveTo>
                <a:lnTo>
                  <a:pt x="89915" y="29718"/>
                </a:lnTo>
                <a:lnTo>
                  <a:pt x="86867" y="27432"/>
                </a:lnTo>
                <a:lnTo>
                  <a:pt x="83057" y="28194"/>
                </a:lnTo>
                <a:lnTo>
                  <a:pt x="0" y="76200"/>
                </a:lnTo>
                <a:lnTo>
                  <a:pt x="9143" y="81568"/>
                </a:lnTo>
                <a:lnTo>
                  <a:pt x="9143" y="71628"/>
                </a:lnTo>
                <a:lnTo>
                  <a:pt x="27195" y="71628"/>
                </a:lnTo>
                <a:lnTo>
                  <a:pt x="87629" y="36576"/>
                </a:lnTo>
                <a:lnTo>
                  <a:pt x="89915" y="33528"/>
                </a:lnTo>
                <a:close/>
              </a:path>
              <a:path w="864234" h="125729">
                <a:moveTo>
                  <a:pt x="27195" y="71628"/>
                </a:moveTo>
                <a:lnTo>
                  <a:pt x="9143" y="71628"/>
                </a:lnTo>
                <a:lnTo>
                  <a:pt x="9143" y="81534"/>
                </a:lnTo>
                <a:lnTo>
                  <a:pt x="11429" y="81534"/>
                </a:lnTo>
                <a:lnTo>
                  <a:pt x="11429" y="72390"/>
                </a:lnTo>
                <a:lnTo>
                  <a:pt x="18655" y="76581"/>
                </a:lnTo>
                <a:lnTo>
                  <a:pt x="27195" y="71628"/>
                </a:lnTo>
                <a:close/>
              </a:path>
              <a:path w="864234" h="125729">
                <a:moveTo>
                  <a:pt x="89915" y="123444"/>
                </a:moveTo>
                <a:lnTo>
                  <a:pt x="89915" y="119634"/>
                </a:lnTo>
                <a:lnTo>
                  <a:pt x="87629" y="116586"/>
                </a:lnTo>
                <a:lnTo>
                  <a:pt x="27195" y="81534"/>
                </a:lnTo>
                <a:lnTo>
                  <a:pt x="9143" y="81534"/>
                </a:lnTo>
                <a:lnTo>
                  <a:pt x="83057" y="124968"/>
                </a:lnTo>
                <a:lnTo>
                  <a:pt x="86867" y="125730"/>
                </a:lnTo>
                <a:lnTo>
                  <a:pt x="89915" y="123444"/>
                </a:lnTo>
                <a:close/>
              </a:path>
              <a:path w="864234" h="125729">
                <a:moveTo>
                  <a:pt x="18655" y="76581"/>
                </a:moveTo>
                <a:lnTo>
                  <a:pt x="11429" y="72390"/>
                </a:lnTo>
                <a:lnTo>
                  <a:pt x="11429" y="80772"/>
                </a:lnTo>
                <a:lnTo>
                  <a:pt x="18655" y="76581"/>
                </a:lnTo>
                <a:close/>
              </a:path>
              <a:path w="864234" h="125729">
                <a:moveTo>
                  <a:pt x="27195" y="81534"/>
                </a:moveTo>
                <a:lnTo>
                  <a:pt x="18655" y="76581"/>
                </a:lnTo>
                <a:lnTo>
                  <a:pt x="11429" y="80772"/>
                </a:lnTo>
                <a:lnTo>
                  <a:pt x="11429" y="81534"/>
                </a:lnTo>
                <a:lnTo>
                  <a:pt x="27195" y="81534"/>
                </a:lnTo>
                <a:close/>
              </a:path>
              <a:path w="864234" h="125729">
                <a:moveTo>
                  <a:pt x="432053" y="71628"/>
                </a:moveTo>
                <a:lnTo>
                  <a:pt x="27195" y="71628"/>
                </a:lnTo>
                <a:lnTo>
                  <a:pt x="18655" y="76581"/>
                </a:lnTo>
                <a:lnTo>
                  <a:pt x="27195" y="81534"/>
                </a:lnTo>
                <a:lnTo>
                  <a:pt x="427481" y="81534"/>
                </a:lnTo>
                <a:lnTo>
                  <a:pt x="427481" y="76200"/>
                </a:lnTo>
                <a:lnTo>
                  <a:pt x="432053" y="71628"/>
                </a:lnTo>
                <a:close/>
              </a:path>
              <a:path w="864234" h="125729">
                <a:moveTo>
                  <a:pt x="864107" y="9144"/>
                </a:moveTo>
                <a:lnTo>
                  <a:pt x="864107" y="0"/>
                </a:lnTo>
                <a:lnTo>
                  <a:pt x="432053" y="0"/>
                </a:lnTo>
                <a:lnTo>
                  <a:pt x="428243" y="1524"/>
                </a:lnTo>
                <a:lnTo>
                  <a:pt x="427481" y="4572"/>
                </a:lnTo>
                <a:lnTo>
                  <a:pt x="427481" y="71628"/>
                </a:lnTo>
                <a:lnTo>
                  <a:pt x="432053" y="71628"/>
                </a:lnTo>
                <a:lnTo>
                  <a:pt x="432053" y="9144"/>
                </a:lnTo>
                <a:lnTo>
                  <a:pt x="436625" y="4572"/>
                </a:lnTo>
                <a:lnTo>
                  <a:pt x="436625" y="9144"/>
                </a:lnTo>
                <a:lnTo>
                  <a:pt x="864107" y="9144"/>
                </a:lnTo>
                <a:close/>
              </a:path>
              <a:path w="864234" h="125729">
                <a:moveTo>
                  <a:pt x="436625" y="76200"/>
                </a:moveTo>
                <a:lnTo>
                  <a:pt x="436625" y="9144"/>
                </a:lnTo>
                <a:lnTo>
                  <a:pt x="432053" y="9144"/>
                </a:lnTo>
                <a:lnTo>
                  <a:pt x="432053" y="71628"/>
                </a:lnTo>
                <a:lnTo>
                  <a:pt x="427481" y="76200"/>
                </a:lnTo>
                <a:lnTo>
                  <a:pt x="427481" y="81534"/>
                </a:lnTo>
                <a:lnTo>
                  <a:pt x="432053" y="81534"/>
                </a:lnTo>
                <a:lnTo>
                  <a:pt x="435101" y="80010"/>
                </a:lnTo>
                <a:lnTo>
                  <a:pt x="436625" y="76200"/>
                </a:lnTo>
                <a:close/>
              </a:path>
              <a:path w="864234" h="125729">
                <a:moveTo>
                  <a:pt x="436625" y="9144"/>
                </a:moveTo>
                <a:lnTo>
                  <a:pt x="436625" y="4572"/>
                </a:lnTo>
                <a:lnTo>
                  <a:pt x="432053" y="9144"/>
                </a:lnTo>
                <a:lnTo>
                  <a:pt x="436625" y="9144"/>
                </a:lnTo>
                <a:close/>
              </a:path>
            </a:pathLst>
          </a:custGeom>
          <a:solidFill>
            <a:srgbClr val="4A7EBB"/>
          </a:solidFill>
          <a:ln w="41275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5560314" y="4966717"/>
            <a:ext cx="98425" cy="360045"/>
          </a:xfrm>
          <a:custGeom>
            <a:avLst/>
            <a:gdLst/>
            <a:ahLst/>
            <a:cxnLst/>
            <a:rect l="l" t="t" r="r" b="b"/>
            <a:pathLst>
              <a:path w="98425" h="360045">
                <a:moveTo>
                  <a:pt x="49113" y="341069"/>
                </a:moveTo>
                <a:lnTo>
                  <a:pt x="8381" y="272034"/>
                </a:lnTo>
                <a:lnTo>
                  <a:pt x="6095" y="269748"/>
                </a:lnTo>
                <a:lnTo>
                  <a:pt x="2285" y="270510"/>
                </a:lnTo>
                <a:lnTo>
                  <a:pt x="0" y="273558"/>
                </a:lnTo>
                <a:lnTo>
                  <a:pt x="761" y="276606"/>
                </a:lnTo>
                <a:lnTo>
                  <a:pt x="44195" y="351753"/>
                </a:lnTo>
                <a:lnTo>
                  <a:pt x="44195" y="350520"/>
                </a:lnTo>
                <a:lnTo>
                  <a:pt x="44957" y="350520"/>
                </a:lnTo>
                <a:lnTo>
                  <a:pt x="44957" y="348234"/>
                </a:lnTo>
                <a:lnTo>
                  <a:pt x="49113" y="341069"/>
                </a:lnTo>
                <a:close/>
              </a:path>
              <a:path w="98425" h="360045">
                <a:moveTo>
                  <a:pt x="50291" y="175869"/>
                </a:moveTo>
                <a:lnTo>
                  <a:pt x="50291" y="0"/>
                </a:lnTo>
                <a:lnTo>
                  <a:pt x="40385" y="0"/>
                </a:lnTo>
                <a:lnTo>
                  <a:pt x="40385" y="179832"/>
                </a:lnTo>
                <a:lnTo>
                  <a:pt x="41909" y="183642"/>
                </a:lnTo>
                <a:lnTo>
                  <a:pt x="44195" y="184213"/>
                </a:lnTo>
                <a:lnTo>
                  <a:pt x="44195" y="179832"/>
                </a:lnTo>
                <a:lnTo>
                  <a:pt x="44957" y="180594"/>
                </a:lnTo>
                <a:lnTo>
                  <a:pt x="44957" y="175260"/>
                </a:lnTo>
                <a:lnTo>
                  <a:pt x="48767" y="175260"/>
                </a:lnTo>
                <a:lnTo>
                  <a:pt x="50291" y="175869"/>
                </a:lnTo>
                <a:close/>
              </a:path>
              <a:path w="98425" h="360045">
                <a:moveTo>
                  <a:pt x="48767" y="184404"/>
                </a:moveTo>
                <a:lnTo>
                  <a:pt x="44195" y="179832"/>
                </a:lnTo>
                <a:lnTo>
                  <a:pt x="44195" y="184213"/>
                </a:lnTo>
                <a:lnTo>
                  <a:pt x="44957" y="184404"/>
                </a:lnTo>
                <a:lnTo>
                  <a:pt x="48767" y="184404"/>
                </a:lnTo>
                <a:close/>
              </a:path>
              <a:path w="98425" h="360045">
                <a:moveTo>
                  <a:pt x="48767" y="340484"/>
                </a:moveTo>
                <a:lnTo>
                  <a:pt x="48767" y="184404"/>
                </a:lnTo>
                <a:lnTo>
                  <a:pt x="44957" y="184404"/>
                </a:lnTo>
                <a:lnTo>
                  <a:pt x="44195" y="184213"/>
                </a:lnTo>
                <a:lnTo>
                  <a:pt x="44195" y="332735"/>
                </a:lnTo>
                <a:lnTo>
                  <a:pt x="48767" y="340484"/>
                </a:lnTo>
                <a:close/>
              </a:path>
              <a:path w="98425" h="360045">
                <a:moveTo>
                  <a:pt x="54101" y="350579"/>
                </a:moveTo>
                <a:lnTo>
                  <a:pt x="44195" y="350520"/>
                </a:lnTo>
                <a:lnTo>
                  <a:pt x="44195" y="351753"/>
                </a:lnTo>
                <a:lnTo>
                  <a:pt x="48767" y="359664"/>
                </a:lnTo>
                <a:lnTo>
                  <a:pt x="54101" y="350579"/>
                </a:lnTo>
                <a:close/>
              </a:path>
              <a:path w="98425" h="360045">
                <a:moveTo>
                  <a:pt x="54101" y="332468"/>
                </a:moveTo>
                <a:lnTo>
                  <a:pt x="54101" y="179832"/>
                </a:lnTo>
                <a:lnTo>
                  <a:pt x="52577" y="176784"/>
                </a:lnTo>
                <a:lnTo>
                  <a:pt x="48767" y="175260"/>
                </a:lnTo>
                <a:lnTo>
                  <a:pt x="44957" y="175260"/>
                </a:lnTo>
                <a:lnTo>
                  <a:pt x="50291" y="179832"/>
                </a:lnTo>
                <a:lnTo>
                  <a:pt x="50291" y="339037"/>
                </a:lnTo>
                <a:lnTo>
                  <a:pt x="54101" y="332468"/>
                </a:lnTo>
                <a:close/>
              </a:path>
              <a:path w="98425" h="360045">
                <a:moveTo>
                  <a:pt x="50291" y="339037"/>
                </a:moveTo>
                <a:lnTo>
                  <a:pt x="50291" y="179832"/>
                </a:lnTo>
                <a:lnTo>
                  <a:pt x="44957" y="175260"/>
                </a:lnTo>
                <a:lnTo>
                  <a:pt x="44957" y="180594"/>
                </a:lnTo>
                <a:lnTo>
                  <a:pt x="48767" y="184404"/>
                </a:lnTo>
                <a:lnTo>
                  <a:pt x="48767" y="340484"/>
                </a:lnTo>
                <a:lnTo>
                  <a:pt x="49113" y="341069"/>
                </a:lnTo>
                <a:lnTo>
                  <a:pt x="50291" y="339037"/>
                </a:lnTo>
                <a:close/>
              </a:path>
              <a:path w="98425" h="360045">
                <a:moveTo>
                  <a:pt x="53339" y="348234"/>
                </a:moveTo>
                <a:lnTo>
                  <a:pt x="49113" y="341069"/>
                </a:lnTo>
                <a:lnTo>
                  <a:pt x="44957" y="348234"/>
                </a:lnTo>
                <a:lnTo>
                  <a:pt x="53339" y="348234"/>
                </a:lnTo>
                <a:close/>
              </a:path>
              <a:path w="98425" h="360045">
                <a:moveTo>
                  <a:pt x="53339" y="350520"/>
                </a:moveTo>
                <a:lnTo>
                  <a:pt x="53339" y="348234"/>
                </a:lnTo>
                <a:lnTo>
                  <a:pt x="44957" y="348234"/>
                </a:lnTo>
                <a:lnTo>
                  <a:pt x="44957" y="350520"/>
                </a:lnTo>
                <a:lnTo>
                  <a:pt x="53339" y="350520"/>
                </a:lnTo>
                <a:close/>
              </a:path>
              <a:path w="98425" h="360045">
                <a:moveTo>
                  <a:pt x="98297" y="273558"/>
                </a:moveTo>
                <a:lnTo>
                  <a:pt x="96011" y="270510"/>
                </a:lnTo>
                <a:lnTo>
                  <a:pt x="92201" y="269748"/>
                </a:lnTo>
                <a:lnTo>
                  <a:pt x="89153" y="272034"/>
                </a:lnTo>
                <a:lnTo>
                  <a:pt x="49113" y="341069"/>
                </a:lnTo>
                <a:lnTo>
                  <a:pt x="53339" y="348234"/>
                </a:lnTo>
                <a:lnTo>
                  <a:pt x="53339" y="350520"/>
                </a:lnTo>
                <a:lnTo>
                  <a:pt x="54101" y="350579"/>
                </a:lnTo>
                <a:lnTo>
                  <a:pt x="97535" y="276606"/>
                </a:lnTo>
                <a:lnTo>
                  <a:pt x="98297" y="273558"/>
                </a:lnTo>
                <a:close/>
              </a:path>
            </a:pathLst>
          </a:custGeom>
          <a:solidFill>
            <a:srgbClr val="4A7EBB"/>
          </a:solidFill>
          <a:ln w="41275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1213106" y="5352290"/>
            <a:ext cx="2520315" cy="260985"/>
          </a:xfrm>
          <a:custGeom>
            <a:avLst/>
            <a:gdLst/>
            <a:ahLst/>
            <a:cxnLst/>
            <a:rect l="l" t="t" r="r" b="b"/>
            <a:pathLst>
              <a:path w="2520315" h="260985">
                <a:moveTo>
                  <a:pt x="0" y="0"/>
                </a:moveTo>
                <a:lnTo>
                  <a:pt x="0" y="260603"/>
                </a:lnTo>
                <a:lnTo>
                  <a:pt x="2519933" y="260603"/>
                </a:lnTo>
                <a:lnTo>
                  <a:pt x="2519933" y="0"/>
                </a:lnTo>
                <a:lnTo>
                  <a:pt x="0" y="0"/>
                </a:lnTo>
                <a:close/>
              </a:path>
            </a:pathLst>
          </a:custGeom>
          <a:solidFill>
            <a:srgbClr val="00206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1200150" y="5353052"/>
            <a:ext cx="2546350" cy="273049"/>
          </a:xfrm>
          <a:custGeom>
            <a:avLst/>
            <a:gdLst/>
            <a:ahLst/>
            <a:cxnLst/>
            <a:rect l="l" t="t" r="r" b="b"/>
            <a:pathLst>
              <a:path w="2546350" h="273050">
                <a:moveTo>
                  <a:pt x="25908" y="246887"/>
                </a:moveTo>
                <a:lnTo>
                  <a:pt x="25908" y="0"/>
                </a:lnTo>
                <a:lnTo>
                  <a:pt x="0" y="0"/>
                </a:lnTo>
                <a:lnTo>
                  <a:pt x="0" y="266699"/>
                </a:lnTo>
                <a:lnTo>
                  <a:pt x="6096" y="272795"/>
                </a:lnTo>
                <a:lnTo>
                  <a:pt x="12954" y="272795"/>
                </a:lnTo>
                <a:lnTo>
                  <a:pt x="12954" y="246887"/>
                </a:lnTo>
                <a:lnTo>
                  <a:pt x="25908" y="246887"/>
                </a:lnTo>
                <a:close/>
              </a:path>
              <a:path w="2546350" h="273050">
                <a:moveTo>
                  <a:pt x="2532888" y="246887"/>
                </a:moveTo>
                <a:lnTo>
                  <a:pt x="12954" y="246887"/>
                </a:lnTo>
                <a:lnTo>
                  <a:pt x="25908" y="259841"/>
                </a:lnTo>
                <a:lnTo>
                  <a:pt x="25907" y="272795"/>
                </a:lnTo>
                <a:lnTo>
                  <a:pt x="2520696" y="272795"/>
                </a:lnTo>
                <a:lnTo>
                  <a:pt x="2520696" y="259841"/>
                </a:lnTo>
                <a:lnTo>
                  <a:pt x="2532888" y="246887"/>
                </a:lnTo>
                <a:close/>
              </a:path>
              <a:path w="2546350" h="273050">
                <a:moveTo>
                  <a:pt x="25907" y="272795"/>
                </a:moveTo>
                <a:lnTo>
                  <a:pt x="25908" y="259841"/>
                </a:lnTo>
                <a:lnTo>
                  <a:pt x="12954" y="246887"/>
                </a:lnTo>
                <a:lnTo>
                  <a:pt x="12954" y="272795"/>
                </a:lnTo>
                <a:lnTo>
                  <a:pt x="25907" y="272795"/>
                </a:lnTo>
                <a:close/>
              </a:path>
              <a:path w="2546350" h="273050">
                <a:moveTo>
                  <a:pt x="2545842" y="266699"/>
                </a:moveTo>
                <a:lnTo>
                  <a:pt x="2545842" y="0"/>
                </a:lnTo>
                <a:lnTo>
                  <a:pt x="2520696" y="0"/>
                </a:lnTo>
                <a:lnTo>
                  <a:pt x="2520696" y="246887"/>
                </a:lnTo>
                <a:lnTo>
                  <a:pt x="2532888" y="246887"/>
                </a:lnTo>
                <a:lnTo>
                  <a:pt x="2532888" y="272795"/>
                </a:lnTo>
                <a:lnTo>
                  <a:pt x="2540508" y="272795"/>
                </a:lnTo>
                <a:lnTo>
                  <a:pt x="2545842" y="266699"/>
                </a:lnTo>
                <a:close/>
              </a:path>
              <a:path w="2546350" h="273050">
                <a:moveTo>
                  <a:pt x="2532888" y="272795"/>
                </a:moveTo>
                <a:lnTo>
                  <a:pt x="2532888" y="246887"/>
                </a:lnTo>
                <a:lnTo>
                  <a:pt x="2520696" y="259841"/>
                </a:lnTo>
                <a:lnTo>
                  <a:pt x="2520696" y="272795"/>
                </a:lnTo>
                <a:lnTo>
                  <a:pt x="2532888" y="272795"/>
                </a:lnTo>
                <a:close/>
              </a:path>
            </a:pathLst>
          </a:custGeom>
          <a:solidFill>
            <a:srgbClr val="00206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 txBox="1"/>
          <p:nvPr/>
        </p:nvSpPr>
        <p:spPr>
          <a:xfrm>
            <a:off x="1526541" y="5232909"/>
            <a:ext cx="1893570" cy="299720"/>
          </a:xfrm>
          <a:prstGeom prst="rect">
            <a:avLst/>
          </a:prstGeom>
        </p:spPr>
        <p:txBody>
          <a:bodyPr vert="horz" wrap="square" lIns="0" tIns="12697" rIns="0" bIns="0" rtlCol="0">
            <a:spAutoFit/>
          </a:bodyPr>
          <a:lstStyle/>
          <a:p>
            <a:pPr marL="12697">
              <a:spcBef>
                <a:spcPts val="100"/>
              </a:spcBef>
            </a:pPr>
            <a:r>
              <a:rPr spc="-4" dirty="0">
                <a:solidFill>
                  <a:srgbClr val="FFFFFF"/>
                </a:solidFill>
                <a:latin typeface="Calibri"/>
                <a:cs typeface="Calibri"/>
              </a:rPr>
              <a:t>Social</a:t>
            </a:r>
            <a:r>
              <a:rPr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rgbClr val="FFFFFF"/>
                </a:solidFill>
                <a:latin typeface="Calibri"/>
                <a:cs typeface="Calibri"/>
              </a:rPr>
              <a:t>Infrastructure</a:t>
            </a:r>
            <a:endParaRPr dirty="0">
              <a:latin typeface="Calibri"/>
              <a:cs typeface="Calibri"/>
            </a:endParaRPr>
          </a:p>
        </p:txBody>
      </p:sp>
      <p:sp>
        <p:nvSpPr>
          <p:cNvPr id="103" name="object 103"/>
          <p:cNvSpPr/>
          <p:nvPr/>
        </p:nvSpPr>
        <p:spPr>
          <a:xfrm>
            <a:off x="907542" y="5353050"/>
            <a:ext cx="306070" cy="49530"/>
          </a:xfrm>
          <a:custGeom>
            <a:avLst/>
            <a:gdLst/>
            <a:ahLst/>
            <a:cxnLst/>
            <a:rect l="l" t="t" r="r" b="b"/>
            <a:pathLst>
              <a:path w="306069" h="49529">
                <a:moveTo>
                  <a:pt x="9906" y="40385"/>
                </a:moveTo>
                <a:lnTo>
                  <a:pt x="9906" y="0"/>
                </a:lnTo>
                <a:lnTo>
                  <a:pt x="0" y="0"/>
                </a:lnTo>
                <a:lnTo>
                  <a:pt x="0" y="44957"/>
                </a:lnTo>
                <a:lnTo>
                  <a:pt x="1524" y="48005"/>
                </a:lnTo>
                <a:lnTo>
                  <a:pt x="5334" y="49529"/>
                </a:lnTo>
                <a:lnTo>
                  <a:pt x="5334" y="40385"/>
                </a:lnTo>
                <a:lnTo>
                  <a:pt x="9906" y="40385"/>
                </a:lnTo>
                <a:close/>
              </a:path>
              <a:path w="306069" h="49529">
                <a:moveTo>
                  <a:pt x="305562" y="49529"/>
                </a:moveTo>
                <a:lnTo>
                  <a:pt x="305562" y="40385"/>
                </a:lnTo>
                <a:lnTo>
                  <a:pt x="5334" y="40385"/>
                </a:lnTo>
                <a:lnTo>
                  <a:pt x="9906" y="44957"/>
                </a:lnTo>
                <a:lnTo>
                  <a:pt x="9906" y="49529"/>
                </a:lnTo>
                <a:lnTo>
                  <a:pt x="305562" y="49529"/>
                </a:lnTo>
                <a:close/>
              </a:path>
              <a:path w="306069" h="49529">
                <a:moveTo>
                  <a:pt x="9906" y="49529"/>
                </a:moveTo>
                <a:lnTo>
                  <a:pt x="9906" y="44957"/>
                </a:lnTo>
                <a:lnTo>
                  <a:pt x="5334" y="40385"/>
                </a:lnTo>
                <a:lnTo>
                  <a:pt x="5334" y="49529"/>
                </a:lnTo>
                <a:lnTo>
                  <a:pt x="9906" y="49529"/>
                </a:lnTo>
                <a:close/>
              </a:path>
            </a:pathLst>
          </a:custGeom>
          <a:solidFill>
            <a:srgbClr val="4A7EB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4385309" y="5352288"/>
            <a:ext cx="2448560" cy="980440"/>
          </a:xfrm>
          <a:custGeom>
            <a:avLst/>
            <a:gdLst/>
            <a:ahLst/>
            <a:cxnLst/>
            <a:rect l="l" t="t" r="r" b="b"/>
            <a:pathLst>
              <a:path w="2448559" h="980439">
                <a:moveTo>
                  <a:pt x="0" y="0"/>
                </a:moveTo>
                <a:lnTo>
                  <a:pt x="0" y="979932"/>
                </a:lnTo>
                <a:lnTo>
                  <a:pt x="2448306" y="979932"/>
                </a:lnTo>
                <a:lnTo>
                  <a:pt x="2448306" y="0"/>
                </a:lnTo>
                <a:lnTo>
                  <a:pt x="0" y="0"/>
                </a:lnTo>
                <a:close/>
              </a:path>
            </a:pathLst>
          </a:custGeom>
          <a:solidFill>
            <a:srgbClr val="00206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4385310" y="5353053"/>
            <a:ext cx="0" cy="979169"/>
          </a:xfrm>
          <a:custGeom>
            <a:avLst/>
            <a:gdLst/>
            <a:ahLst/>
            <a:cxnLst/>
            <a:rect l="l" t="t" r="r" b="b"/>
            <a:pathLst>
              <a:path h="979170">
                <a:moveTo>
                  <a:pt x="0" y="0"/>
                </a:moveTo>
                <a:lnTo>
                  <a:pt x="0" y="979170"/>
                </a:lnTo>
              </a:path>
            </a:pathLst>
          </a:custGeom>
          <a:ln w="25908">
            <a:solidFill>
              <a:srgbClr val="385D8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6833616" y="5353053"/>
            <a:ext cx="0" cy="979169"/>
          </a:xfrm>
          <a:custGeom>
            <a:avLst/>
            <a:gdLst/>
            <a:ahLst/>
            <a:cxnLst/>
            <a:rect l="l" t="t" r="r" b="b"/>
            <a:pathLst>
              <a:path h="979170">
                <a:moveTo>
                  <a:pt x="0" y="0"/>
                </a:moveTo>
                <a:lnTo>
                  <a:pt x="0" y="979169"/>
                </a:lnTo>
              </a:path>
            </a:pathLst>
          </a:custGeom>
          <a:ln w="25907">
            <a:solidFill>
              <a:srgbClr val="385D8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4385309" y="6331460"/>
            <a:ext cx="2448560" cy="508000"/>
          </a:xfrm>
          <a:custGeom>
            <a:avLst/>
            <a:gdLst/>
            <a:ahLst/>
            <a:cxnLst/>
            <a:rect l="l" t="t" r="r" b="b"/>
            <a:pathLst>
              <a:path w="2448559" h="508000">
                <a:moveTo>
                  <a:pt x="0" y="0"/>
                </a:moveTo>
                <a:lnTo>
                  <a:pt x="0" y="507492"/>
                </a:lnTo>
                <a:lnTo>
                  <a:pt x="2448305" y="507492"/>
                </a:lnTo>
                <a:lnTo>
                  <a:pt x="2448305" y="0"/>
                </a:lnTo>
                <a:lnTo>
                  <a:pt x="0" y="0"/>
                </a:lnTo>
                <a:close/>
              </a:path>
            </a:pathLst>
          </a:custGeom>
          <a:solidFill>
            <a:srgbClr val="00206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4372356" y="6332222"/>
            <a:ext cx="2474595" cy="520065"/>
          </a:xfrm>
          <a:custGeom>
            <a:avLst/>
            <a:gdLst/>
            <a:ahLst/>
            <a:cxnLst/>
            <a:rect l="l" t="t" r="r" b="b"/>
            <a:pathLst>
              <a:path w="2474595" h="520065">
                <a:moveTo>
                  <a:pt x="25908" y="493775"/>
                </a:moveTo>
                <a:lnTo>
                  <a:pt x="25908" y="0"/>
                </a:lnTo>
                <a:lnTo>
                  <a:pt x="0" y="0"/>
                </a:lnTo>
                <a:lnTo>
                  <a:pt x="0" y="513587"/>
                </a:lnTo>
                <a:lnTo>
                  <a:pt x="6096" y="519683"/>
                </a:lnTo>
                <a:lnTo>
                  <a:pt x="12954" y="519683"/>
                </a:lnTo>
                <a:lnTo>
                  <a:pt x="12954" y="493775"/>
                </a:lnTo>
                <a:lnTo>
                  <a:pt x="25908" y="493775"/>
                </a:lnTo>
                <a:close/>
              </a:path>
              <a:path w="2474595" h="520065">
                <a:moveTo>
                  <a:pt x="2461260" y="493775"/>
                </a:moveTo>
                <a:lnTo>
                  <a:pt x="12954" y="493775"/>
                </a:lnTo>
                <a:lnTo>
                  <a:pt x="25908" y="506729"/>
                </a:lnTo>
                <a:lnTo>
                  <a:pt x="25908" y="519683"/>
                </a:lnTo>
                <a:lnTo>
                  <a:pt x="2448306" y="519683"/>
                </a:lnTo>
                <a:lnTo>
                  <a:pt x="2448306" y="506729"/>
                </a:lnTo>
                <a:lnTo>
                  <a:pt x="2461260" y="493775"/>
                </a:lnTo>
                <a:close/>
              </a:path>
              <a:path w="2474595" h="520065">
                <a:moveTo>
                  <a:pt x="25908" y="519683"/>
                </a:moveTo>
                <a:lnTo>
                  <a:pt x="25908" y="506729"/>
                </a:lnTo>
                <a:lnTo>
                  <a:pt x="12954" y="493775"/>
                </a:lnTo>
                <a:lnTo>
                  <a:pt x="12954" y="519683"/>
                </a:lnTo>
                <a:lnTo>
                  <a:pt x="25908" y="519683"/>
                </a:lnTo>
                <a:close/>
              </a:path>
              <a:path w="2474595" h="520065">
                <a:moveTo>
                  <a:pt x="2474214" y="513587"/>
                </a:moveTo>
                <a:lnTo>
                  <a:pt x="2474214" y="0"/>
                </a:lnTo>
                <a:lnTo>
                  <a:pt x="2448306" y="0"/>
                </a:lnTo>
                <a:lnTo>
                  <a:pt x="2448306" y="493775"/>
                </a:lnTo>
                <a:lnTo>
                  <a:pt x="2461260" y="493775"/>
                </a:lnTo>
                <a:lnTo>
                  <a:pt x="2461260" y="519683"/>
                </a:lnTo>
                <a:lnTo>
                  <a:pt x="2468118" y="519683"/>
                </a:lnTo>
                <a:lnTo>
                  <a:pt x="2474214" y="513587"/>
                </a:lnTo>
                <a:close/>
              </a:path>
              <a:path w="2474595" h="520065">
                <a:moveTo>
                  <a:pt x="2461260" y="519683"/>
                </a:moveTo>
                <a:lnTo>
                  <a:pt x="2461260" y="493775"/>
                </a:lnTo>
                <a:lnTo>
                  <a:pt x="2448306" y="506729"/>
                </a:lnTo>
                <a:lnTo>
                  <a:pt x="2448306" y="519683"/>
                </a:lnTo>
                <a:lnTo>
                  <a:pt x="2461260" y="519683"/>
                </a:lnTo>
                <a:close/>
              </a:path>
            </a:pathLst>
          </a:custGeom>
          <a:solidFill>
            <a:srgbClr val="00206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 txBox="1"/>
          <p:nvPr/>
        </p:nvSpPr>
        <p:spPr>
          <a:xfrm>
            <a:off x="4398264" y="5369305"/>
            <a:ext cx="2422525" cy="1397000"/>
          </a:xfrm>
          <a:prstGeom prst="rect">
            <a:avLst/>
          </a:prstGeom>
          <a:solidFill>
            <a:srgbClr val="002060"/>
          </a:solidFill>
        </p:spPr>
        <p:txBody>
          <a:bodyPr vert="horz" wrap="square" lIns="0" tIns="12697" rIns="0" bIns="0" rtlCol="0">
            <a:spAutoFit/>
          </a:bodyPr>
          <a:lstStyle/>
          <a:p>
            <a:pPr marL="88880" marR="82530" indent="-635" algn="ctr">
              <a:spcBef>
                <a:spcPts val="100"/>
              </a:spcBef>
            </a:pPr>
            <a:r>
              <a:rPr spc="-10" dirty="0">
                <a:solidFill>
                  <a:srgbClr val="FFFFFF"/>
                </a:solidFill>
                <a:latin typeface="Calibri"/>
                <a:cs typeface="Calibri"/>
              </a:rPr>
              <a:t>Draft Report </a:t>
            </a:r>
            <a:r>
              <a:rPr dirty="0">
                <a:solidFill>
                  <a:srgbClr val="FFFFFF"/>
                </a:solidFill>
                <a:latin typeface="Calibri"/>
                <a:cs typeface="Calibri"/>
              </a:rPr>
              <a:t>–  </a:t>
            </a:r>
            <a:r>
              <a:rPr spc="-10" dirty="0">
                <a:solidFill>
                  <a:srgbClr val="FFFFFF"/>
                </a:solidFill>
                <a:latin typeface="Calibri"/>
                <a:cs typeface="Calibri"/>
              </a:rPr>
              <a:t>Recommended process  </a:t>
            </a:r>
            <a:r>
              <a:rPr spc="-4" dirty="0">
                <a:solidFill>
                  <a:srgbClr val="FFFFFF"/>
                </a:solidFill>
                <a:latin typeface="Calibri"/>
                <a:cs typeface="Calibri"/>
              </a:rPr>
              <a:t>flow </a:t>
            </a:r>
            <a:r>
              <a:rPr dirty="0">
                <a:solidFill>
                  <a:srgbClr val="FFFFFF"/>
                </a:solidFill>
                <a:latin typeface="Calibri"/>
                <a:cs typeface="Calibri"/>
              </a:rPr>
              <a:t>, </a:t>
            </a:r>
            <a:r>
              <a:rPr spc="-14" dirty="0">
                <a:solidFill>
                  <a:srgbClr val="FFFFFF"/>
                </a:solidFill>
                <a:latin typeface="Calibri"/>
                <a:cs typeface="Calibri"/>
              </a:rPr>
              <a:t>data layers,  </a:t>
            </a:r>
            <a:r>
              <a:rPr spc="-4" dirty="0">
                <a:solidFill>
                  <a:srgbClr val="FFFFFF"/>
                </a:solidFill>
                <a:latin typeface="Calibri"/>
                <a:cs typeface="Calibri"/>
              </a:rPr>
              <a:t>spatial decision </a:t>
            </a:r>
            <a:r>
              <a:rPr dirty="0">
                <a:solidFill>
                  <a:srgbClr val="FFFFFF"/>
                </a:solidFill>
                <a:latin typeface="Calibri"/>
                <a:cs typeface="Calibri"/>
              </a:rPr>
              <a:t>and  </a:t>
            </a:r>
            <a:r>
              <a:rPr spc="-14" dirty="0">
                <a:solidFill>
                  <a:srgbClr val="FFFFFF"/>
                </a:solidFill>
                <a:latin typeface="Calibri"/>
                <a:cs typeface="Calibri"/>
              </a:rPr>
              <a:t>convergence</a:t>
            </a:r>
            <a:r>
              <a:rPr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rgbClr val="FFFFFF"/>
                </a:solidFill>
                <a:latin typeface="Calibri"/>
                <a:cs typeface="Calibri"/>
              </a:rPr>
              <a:t>framework</a:t>
            </a:r>
            <a:endParaRPr dirty="0">
              <a:latin typeface="Calibri"/>
              <a:cs typeface="Calibri"/>
            </a:endParaRPr>
          </a:p>
        </p:txBody>
      </p:sp>
      <p:sp>
        <p:nvSpPr>
          <p:cNvPr id="111" name="object 22"/>
          <p:cNvSpPr txBox="1"/>
          <p:nvPr/>
        </p:nvSpPr>
        <p:spPr>
          <a:xfrm>
            <a:off x="4662424" y="1206921"/>
            <a:ext cx="2158365" cy="289820"/>
          </a:xfrm>
          <a:prstGeom prst="rect">
            <a:avLst/>
          </a:prstGeom>
        </p:spPr>
        <p:txBody>
          <a:bodyPr vert="horz" wrap="square" lIns="0" tIns="12697" rIns="0" bIns="0" rtlCol="0">
            <a:spAutoFit/>
          </a:bodyPr>
          <a:lstStyle/>
          <a:p>
            <a:pPr marL="12697">
              <a:spcBef>
                <a:spcPts val="100"/>
              </a:spcBef>
            </a:pPr>
            <a:r>
              <a:rPr lang="en-US" spc="-14" dirty="0" smtClean="0">
                <a:solidFill>
                  <a:srgbClr val="FFFFFF"/>
                </a:solidFill>
                <a:latin typeface="Calibri"/>
                <a:cs typeface="Calibri"/>
              </a:rPr>
              <a:t>Non </a:t>
            </a:r>
            <a:r>
              <a:rPr spc="-14" dirty="0" smtClean="0">
                <a:solidFill>
                  <a:srgbClr val="FFFFFF"/>
                </a:solidFill>
                <a:latin typeface="Calibri"/>
                <a:cs typeface="Calibri"/>
              </a:rPr>
              <a:t>Spatial </a:t>
            </a:r>
            <a:r>
              <a:rPr spc="-14" dirty="0">
                <a:solidFill>
                  <a:srgbClr val="FFFFFF"/>
                </a:solidFill>
                <a:latin typeface="Calibri"/>
                <a:cs typeface="Calibri"/>
              </a:rPr>
              <a:t>Attributes</a:t>
            </a:r>
          </a:p>
        </p:txBody>
      </p:sp>
      <p:sp>
        <p:nvSpPr>
          <p:cNvPr id="112" name="object 68"/>
          <p:cNvSpPr/>
          <p:nvPr/>
        </p:nvSpPr>
        <p:spPr>
          <a:xfrm>
            <a:off x="903596" y="3848511"/>
            <a:ext cx="306070" cy="755649"/>
          </a:xfrm>
          <a:custGeom>
            <a:avLst/>
            <a:gdLst/>
            <a:ahLst/>
            <a:cxnLst/>
            <a:rect l="l" t="t" r="r" b="b"/>
            <a:pathLst>
              <a:path w="306069" h="496570">
                <a:moveTo>
                  <a:pt x="9905" y="486155"/>
                </a:moveTo>
                <a:lnTo>
                  <a:pt x="9905" y="0"/>
                </a:lnTo>
                <a:lnTo>
                  <a:pt x="0" y="0"/>
                </a:lnTo>
                <a:lnTo>
                  <a:pt x="0" y="490727"/>
                </a:lnTo>
                <a:lnTo>
                  <a:pt x="1523" y="494537"/>
                </a:lnTo>
                <a:lnTo>
                  <a:pt x="5333" y="496061"/>
                </a:lnTo>
                <a:lnTo>
                  <a:pt x="5333" y="486155"/>
                </a:lnTo>
                <a:lnTo>
                  <a:pt x="9905" y="486155"/>
                </a:lnTo>
                <a:close/>
              </a:path>
              <a:path w="306069" h="496570">
                <a:moveTo>
                  <a:pt x="305562" y="496061"/>
                </a:moveTo>
                <a:lnTo>
                  <a:pt x="305562" y="486155"/>
                </a:lnTo>
                <a:lnTo>
                  <a:pt x="5333" y="486155"/>
                </a:lnTo>
                <a:lnTo>
                  <a:pt x="9905" y="490727"/>
                </a:lnTo>
                <a:lnTo>
                  <a:pt x="9905" y="496061"/>
                </a:lnTo>
                <a:lnTo>
                  <a:pt x="305562" y="496061"/>
                </a:lnTo>
                <a:close/>
              </a:path>
              <a:path w="306069" h="496570">
                <a:moveTo>
                  <a:pt x="9905" y="496061"/>
                </a:moveTo>
                <a:lnTo>
                  <a:pt x="9905" y="490727"/>
                </a:lnTo>
                <a:lnTo>
                  <a:pt x="5333" y="486155"/>
                </a:lnTo>
                <a:lnTo>
                  <a:pt x="5333" y="496061"/>
                </a:lnTo>
                <a:lnTo>
                  <a:pt x="9905" y="496061"/>
                </a:lnTo>
                <a:close/>
              </a:path>
            </a:pathLst>
          </a:custGeom>
          <a:solidFill>
            <a:srgbClr val="4A7EBB"/>
          </a:solidFill>
          <a:ln w="41275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68"/>
          <p:cNvSpPr/>
          <p:nvPr/>
        </p:nvSpPr>
        <p:spPr>
          <a:xfrm>
            <a:off x="903596" y="4626110"/>
            <a:ext cx="306070" cy="755649"/>
          </a:xfrm>
          <a:custGeom>
            <a:avLst/>
            <a:gdLst/>
            <a:ahLst/>
            <a:cxnLst/>
            <a:rect l="l" t="t" r="r" b="b"/>
            <a:pathLst>
              <a:path w="306069" h="496570">
                <a:moveTo>
                  <a:pt x="9905" y="486155"/>
                </a:moveTo>
                <a:lnTo>
                  <a:pt x="9905" y="0"/>
                </a:lnTo>
                <a:lnTo>
                  <a:pt x="0" y="0"/>
                </a:lnTo>
                <a:lnTo>
                  <a:pt x="0" y="490727"/>
                </a:lnTo>
                <a:lnTo>
                  <a:pt x="1523" y="494537"/>
                </a:lnTo>
                <a:lnTo>
                  <a:pt x="5333" y="496061"/>
                </a:lnTo>
                <a:lnTo>
                  <a:pt x="5333" y="486155"/>
                </a:lnTo>
                <a:lnTo>
                  <a:pt x="9905" y="486155"/>
                </a:lnTo>
                <a:close/>
              </a:path>
              <a:path w="306069" h="496570">
                <a:moveTo>
                  <a:pt x="305562" y="496061"/>
                </a:moveTo>
                <a:lnTo>
                  <a:pt x="305562" y="486155"/>
                </a:lnTo>
                <a:lnTo>
                  <a:pt x="5333" y="486155"/>
                </a:lnTo>
                <a:lnTo>
                  <a:pt x="9905" y="490727"/>
                </a:lnTo>
                <a:lnTo>
                  <a:pt x="9905" y="496061"/>
                </a:lnTo>
                <a:lnTo>
                  <a:pt x="305562" y="496061"/>
                </a:lnTo>
                <a:close/>
              </a:path>
              <a:path w="306069" h="496570">
                <a:moveTo>
                  <a:pt x="9905" y="496061"/>
                </a:moveTo>
                <a:lnTo>
                  <a:pt x="9905" y="490727"/>
                </a:lnTo>
                <a:lnTo>
                  <a:pt x="5333" y="486155"/>
                </a:lnTo>
                <a:lnTo>
                  <a:pt x="5333" y="496061"/>
                </a:lnTo>
                <a:lnTo>
                  <a:pt x="9905" y="496061"/>
                </a:lnTo>
                <a:close/>
              </a:path>
            </a:pathLst>
          </a:custGeom>
          <a:solidFill>
            <a:srgbClr val="4A7EBB"/>
          </a:solidFill>
          <a:ln w="41275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cxnSp>
        <p:nvCxnSpPr>
          <p:cNvPr id="115" name="Straight Arrow Connector 114"/>
          <p:cNvCxnSpPr/>
          <p:nvPr/>
        </p:nvCxnSpPr>
        <p:spPr>
          <a:xfrm>
            <a:off x="4048252" y="4374388"/>
            <a:ext cx="320296" cy="16258"/>
          </a:xfrm>
          <a:prstGeom prst="straightConnector1">
            <a:avLst/>
          </a:prstGeom>
          <a:ln w="41275">
            <a:solidFill>
              <a:schemeClr val="tx1">
                <a:lumMod val="9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object 32"/>
          <p:cNvSpPr/>
          <p:nvPr/>
        </p:nvSpPr>
        <p:spPr>
          <a:xfrm>
            <a:off x="4206494" y="1416179"/>
            <a:ext cx="306070" cy="870585"/>
          </a:xfrm>
          <a:custGeom>
            <a:avLst/>
            <a:gdLst/>
            <a:ahLst/>
            <a:cxnLst/>
            <a:rect l="l" t="t" r="r" b="b"/>
            <a:pathLst>
              <a:path w="306069" h="870585">
                <a:moveTo>
                  <a:pt x="233934" y="6095"/>
                </a:moveTo>
                <a:lnTo>
                  <a:pt x="233934" y="0"/>
                </a:lnTo>
                <a:lnTo>
                  <a:pt x="380" y="0"/>
                </a:lnTo>
                <a:lnTo>
                  <a:pt x="0" y="761"/>
                </a:lnTo>
                <a:lnTo>
                  <a:pt x="0" y="864869"/>
                </a:lnTo>
                <a:lnTo>
                  <a:pt x="1524" y="868679"/>
                </a:lnTo>
                <a:lnTo>
                  <a:pt x="5334" y="870203"/>
                </a:lnTo>
                <a:lnTo>
                  <a:pt x="5334" y="6095"/>
                </a:lnTo>
                <a:lnTo>
                  <a:pt x="9905" y="761"/>
                </a:lnTo>
                <a:lnTo>
                  <a:pt x="9905" y="6095"/>
                </a:lnTo>
                <a:lnTo>
                  <a:pt x="233934" y="6095"/>
                </a:lnTo>
                <a:close/>
              </a:path>
              <a:path w="306069" h="870585">
                <a:moveTo>
                  <a:pt x="9905" y="6095"/>
                </a:moveTo>
                <a:lnTo>
                  <a:pt x="9905" y="761"/>
                </a:lnTo>
                <a:lnTo>
                  <a:pt x="5334" y="6095"/>
                </a:lnTo>
                <a:lnTo>
                  <a:pt x="9905" y="6095"/>
                </a:lnTo>
                <a:close/>
              </a:path>
              <a:path w="306069" h="870585">
                <a:moveTo>
                  <a:pt x="9906" y="860297"/>
                </a:moveTo>
                <a:lnTo>
                  <a:pt x="9905" y="6095"/>
                </a:lnTo>
                <a:lnTo>
                  <a:pt x="5334" y="6095"/>
                </a:lnTo>
                <a:lnTo>
                  <a:pt x="5334" y="860297"/>
                </a:lnTo>
                <a:lnTo>
                  <a:pt x="9906" y="860297"/>
                </a:lnTo>
                <a:close/>
              </a:path>
              <a:path w="306069" h="870585">
                <a:moveTo>
                  <a:pt x="305562" y="870203"/>
                </a:moveTo>
                <a:lnTo>
                  <a:pt x="305562" y="860297"/>
                </a:lnTo>
                <a:lnTo>
                  <a:pt x="5334" y="860297"/>
                </a:lnTo>
                <a:lnTo>
                  <a:pt x="9906" y="864869"/>
                </a:lnTo>
                <a:lnTo>
                  <a:pt x="9906" y="870203"/>
                </a:lnTo>
                <a:lnTo>
                  <a:pt x="305562" y="870203"/>
                </a:lnTo>
                <a:close/>
              </a:path>
              <a:path w="306069" h="870585">
                <a:moveTo>
                  <a:pt x="9906" y="870203"/>
                </a:moveTo>
                <a:lnTo>
                  <a:pt x="9906" y="864869"/>
                </a:lnTo>
                <a:lnTo>
                  <a:pt x="5334" y="860297"/>
                </a:lnTo>
                <a:lnTo>
                  <a:pt x="5334" y="870203"/>
                </a:lnTo>
                <a:lnTo>
                  <a:pt x="9906" y="870203"/>
                </a:lnTo>
                <a:close/>
              </a:path>
            </a:pathLst>
          </a:custGeom>
          <a:solidFill>
            <a:srgbClr val="4A7EBB"/>
          </a:solidFill>
          <a:ln w="34925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68"/>
          <p:cNvSpPr/>
          <p:nvPr/>
        </p:nvSpPr>
        <p:spPr>
          <a:xfrm>
            <a:off x="4215513" y="2306957"/>
            <a:ext cx="306070" cy="755649"/>
          </a:xfrm>
          <a:custGeom>
            <a:avLst/>
            <a:gdLst/>
            <a:ahLst/>
            <a:cxnLst/>
            <a:rect l="l" t="t" r="r" b="b"/>
            <a:pathLst>
              <a:path w="306069" h="496570">
                <a:moveTo>
                  <a:pt x="9905" y="486155"/>
                </a:moveTo>
                <a:lnTo>
                  <a:pt x="9905" y="0"/>
                </a:lnTo>
                <a:lnTo>
                  <a:pt x="0" y="0"/>
                </a:lnTo>
                <a:lnTo>
                  <a:pt x="0" y="490727"/>
                </a:lnTo>
                <a:lnTo>
                  <a:pt x="1523" y="494537"/>
                </a:lnTo>
                <a:lnTo>
                  <a:pt x="5333" y="496061"/>
                </a:lnTo>
                <a:lnTo>
                  <a:pt x="5333" y="486155"/>
                </a:lnTo>
                <a:lnTo>
                  <a:pt x="9905" y="486155"/>
                </a:lnTo>
                <a:close/>
              </a:path>
              <a:path w="306069" h="496570">
                <a:moveTo>
                  <a:pt x="305562" y="496061"/>
                </a:moveTo>
                <a:lnTo>
                  <a:pt x="305562" y="486155"/>
                </a:lnTo>
                <a:lnTo>
                  <a:pt x="5333" y="486155"/>
                </a:lnTo>
                <a:lnTo>
                  <a:pt x="9905" y="490727"/>
                </a:lnTo>
                <a:lnTo>
                  <a:pt x="9905" y="496061"/>
                </a:lnTo>
                <a:lnTo>
                  <a:pt x="305562" y="496061"/>
                </a:lnTo>
                <a:close/>
              </a:path>
              <a:path w="306069" h="496570">
                <a:moveTo>
                  <a:pt x="9905" y="496061"/>
                </a:moveTo>
                <a:lnTo>
                  <a:pt x="9905" y="490727"/>
                </a:lnTo>
                <a:lnTo>
                  <a:pt x="5333" y="486155"/>
                </a:lnTo>
                <a:lnTo>
                  <a:pt x="5333" y="496061"/>
                </a:lnTo>
                <a:lnTo>
                  <a:pt x="9905" y="496061"/>
                </a:lnTo>
                <a:close/>
              </a:path>
            </a:pathLst>
          </a:custGeom>
          <a:solidFill>
            <a:srgbClr val="4A7EBB"/>
          </a:solidFill>
          <a:ln w="41275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43"/>
          <p:cNvSpPr/>
          <p:nvPr/>
        </p:nvSpPr>
        <p:spPr>
          <a:xfrm>
            <a:off x="7261923" y="1366651"/>
            <a:ext cx="45719" cy="3023995"/>
          </a:xfrm>
          <a:custGeom>
            <a:avLst/>
            <a:gdLst/>
            <a:ahLst/>
            <a:cxnLst/>
            <a:rect l="l" t="t" r="r" b="b"/>
            <a:pathLst>
              <a:path h="979169">
                <a:moveTo>
                  <a:pt x="0" y="0"/>
                </a:moveTo>
                <a:lnTo>
                  <a:pt x="0" y="979169"/>
                </a:lnTo>
              </a:path>
            </a:pathLst>
          </a:custGeom>
          <a:ln w="41275">
            <a:solidFill>
              <a:schemeClr val="tx1">
                <a:lumMod val="95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cxnSp>
        <p:nvCxnSpPr>
          <p:cNvPr id="122" name="Straight Arrow Connector 121"/>
          <p:cNvCxnSpPr/>
          <p:nvPr/>
        </p:nvCxnSpPr>
        <p:spPr>
          <a:xfrm flipH="1">
            <a:off x="6820789" y="4350885"/>
            <a:ext cx="441134" cy="0"/>
          </a:xfrm>
          <a:prstGeom prst="straightConnector1">
            <a:avLst/>
          </a:prstGeom>
          <a:ln w="41275">
            <a:solidFill>
              <a:schemeClr val="tx1">
                <a:lumMod val="9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object 41"/>
          <p:cNvSpPr/>
          <p:nvPr/>
        </p:nvSpPr>
        <p:spPr>
          <a:xfrm flipV="1">
            <a:off x="7058913" y="1334633"/>
            <a:ext cx="203009" cy="45719"/>
          </a:xfrm>
          <a:custGeom>
            <a:avLst/>
            <a:gdLst/>
            <a:ahLst/>
            <a:cxnLst/>
            <a:rect l="l" t="t" r="r" b="b"/>
            <a:pathLst>
              <a:path w="325120">
                <a:moveTo>
                  <a:pt x="0" y="0"/>
                </a:moveTo>
                <a:lnTo>
                  <a:pt x="325120" y="0"/>
                </a:lnTo>
              </a:path>
            </a:pathLst>
          </a:custGeom>
          <a:ln w="41275">
            <a:solidFill>
              <a:schemeClr val="tx1">
                <a:lumMod val="95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79757"/>
            <a:ext cx="6279163" cy="619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7741" y="372173"/>
            <a:ext cx="4526280" cy="896081"/>
          </a:xfrm>
        </p:spPr>
        <p:txBody>
          <a:bodyPr>
            <a:normAutofit fontScale="90000"/>
          </a:bodyPr>
          <a:lstStyle/>
          <a:p>
            <a:r>
              <a:rPr lang="en-US" sz="2700" dirty="0">
                <a:latin typeface="Calibri" pitchFamily="34" charset="0"/>
                <a:cs typeface="Calibri" pitchFamily="34" charset="0"/>
              </a:rPr>
              <a:t>Map spatial  distribution of  buildings by height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1768" y="6075266"/>
            <a:ext cx="633677" cy="148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045445" y="6078499"/>
            <a:ext cx="208929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</a:t>
            </a:r>
          </a:p>
          <a:p>
            <a:r>
              <a:rPr lang="en-US" dirty="0" smtClean="0"/>
              <a:t>G+1</a:t>
            </a:r>
          </a:p>
          <a:p>
            <a:r>
              <a:rPr lang="en-US" dirty="0" smtClean="0"/>
              <a:t>G+2</a:t>
            </a:r>
          </a:p>
          <a:p>
            <a:r>
              <a:rPr lang="en-US" dirty="0" smtClean="0"/>
              <a:t>G+3</a:t>
            </a:r>
          </a:p>
          <a:p>
            <a:r>
              <a:rPr lang="en-US" dirty="0" smtClean="0"/>
              <a:t>Abad Area Boundary</a:t>
            </a:r>
            <a:endParaRPr lang="en-IN" dirty="0"/>
          </a:p>
        </p:txBody>
      </p:sp>
      <p:sp>
        <p:nvSpPr>
          <p:cNvPr id="7" name="TextBox 6"/>
          <p:cNvSpPr txBox="1"/>
          <p:nvPr/>
        </p:nvSpPr>
        <p:spPr>
          <a:xfrm>
            <a:off x="6278747" y="5499196"/>
            <a:ext cx="16033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Building Height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766060" y="602601"/>
            <a:ext cx="4526280" cy="794512"/>
          </a:xfrm>
        </p:spPr>
        <p:txBody>
          <a:bodyPr>
            <a:noAutofit/>
          </a:bodyPr>
          <a:lstStyle/>
          <a:p>
            <a:r>
              <a:rPr lang="en-US" sz="2400" dirty="0">
                <a:latin typeface="Calibri" pitchFamily="34" charset="0"/>
                <a:cs typeface="Calibri" pitchFamily="34" charset="0"/>
              </a:rPr>
              <a:t>Map toilet availability</a:t>
            </a:r>
            <a:br>
              <a:rPr lang="en-US" sz="2400" dirty="0">
                <a:latin typeface="Calibri" pitchFamily="34" charset="0"/>
                <a:cs typeface="Calibri" pitchFamily="34" charset="0"/>
              </a:rPr>
            </a:br>
            <a:endParaRPr lang="en-US" sz="24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5489"/>
            <a:ext cx="6106341" cy="6048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8519" y="6708943"/>
            <a:ext cx="679227" cy="748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690203" y="6694978"/>
            <a:ext cx="12121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No</a:t>
            </a:r>
          </a:p>
          <a:p>
            <a:r>
              <a:rPr lang="en-US" sz="1600" dirty="0" smtClean="0"/>
              <a:t>Yes</a:t>
            </a:r>
          </a:p>
          <a:p>
            <a:r>
              <a:rPr lang="en-US" sz="1600" dirty="0" smtClean="0"/>
              <a:t>Built Houses</a:t>
            </a:r>
            <a:endParaRPr lang="en-IN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6008519" y="6185799"/>
            <a:ext cx="7812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Toilets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124200" y="467692"/>
            <a:ext cx="4953000" cy="381511"/>
          </a:xfrm>
          <a:prstGeom prst="rect">
            <a:avLst/>
          </a:prstGeom>
        </p:spPr>
        <p:txBody>
          <a:bodyPr vert="horz" wrap="square" lIns="0" tIns="12061" rIns="0" bIns="0" rtlCol="0">
            <a:spAutoFit/>
          </a:bodyPr>
          <a:lstStyle/>
          <a:p>
            <a:pPr marL="12697">
              <a:spcBef>
                <a:spcPts val="95"/>
              </a:spcBef>
            </a:pPr>
            <a:r>
              <a:rPr sz="2400" spc="-10" dirty="0">
                <a:latin typeface="Calibri"/>
                <a:cs typeface="Calibri"/>
              </a:rPr>
              <a:t>CROPPING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spc="-45" dirty="0">
                <a:latin typeface="Calibri"/>
                <a:cs typeface="Calibri"/>
              </a:rPr>
              <a:t>PATTERN</a:t>
            </a:r>
            <a:endParaRPr sz="2400" dirty="0">
              <a:latin typeface="Calibri"/>
              <a:cs typeface="Calibri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97" y="1487269"/>
            <a:ext cx="9983403" cy="6300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6729" y="4205236"/>
            <a:ext cx="438150" cy="864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174879" y="4195729"/>
            <a:ext cx="137858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Non Agricultural</a:t>
            </a:r>
          </a:p>
          <a:p>
            <a:r>
              <a:rPr lang="en-US" sz="1400" dirty="0" smtClean="0"/>
              <a:t>Double Crop</a:t>
            </a:r>
          </a:p>
          <a:p>
            <a:r>
              <a:rPr lang="en-US" sz="1400" dirty="0" smtClean="0"/>
              <a:t>Multiple Crop</a:t>
            </a:r>
          </a:p>
          <a:p>
            <a:r>
              <a:rPr lang="en-US" sz="1400" dirty="0" smtClean="0"/>
              <a:t>Single Crop</a:t>
            </a:r>
            <a:endParaRPr lang="en-IN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/>
          <p:nvPr/>
        </p:nvSpPr>
        <p:spPr>
          <a:xfrm>
            <a:off x="7090972" y="1436371"/>
            <a:ext cx="128270" cy="28575"/>
          </a:xfrm>
          <a:custGeom>
            <a:avLst/>
            <a:gdLst/>
            <a:ahLst/>
            <a:cxnLst/>
            <a:rect l="l" t="t" r="r" b="b"/>
            <a:pathLst>
              <a:path w="128270" h="28575">
                <a:moveTo>
                  <a:pt x="19252" y="6782"/>
                </a:moveTo>
                <a:lnTo>
                  <a:pt x="18511" y="0"/>
                </a:lnTo>
                <a:lnTo>
                  <a:pt x="0" y="0"/>
                </a:lnTo>
                <a:lnTo>
                  <a:pt x="12391" y="24612"/>
                </a:lnTo>
                <a:lnTo>
                  <a:pt x="12391" y="6096"/>
                </a:lnTo>
                <a:lnTo>
                  <a:pt x="19252" y="6782"/>
                </a:lnTo>
                <a:close/>
              </a:path>
              <a:path w="128270" h="28575">
                <a:moveTo>
                  <a:pt x="20011" y="13716"/>
                </a:moveTo>
                <a:lnTo>
                  <a:pt x="19252" y="6782"/>
                </a:lnTo>
                <a:lnTo>
                  <a:pt x="12391" y="6096"/>
                </a:lnTo>
                <a:lnTo>
                  <a:pt x="20011" y="13716"/>
                </a:lnTo>
                <a:close/>
              </a:path>
              <a:path w="128270" h="28575">
                <a:moveTo>
                  <a:pt x="20011" y="25300"/>
                </a:moveTo>
                <a:lnTo>
                  <a:pt x="20011" y="13716"/>
                </a:lnTo>
                <a:lnTo>
                  <a:pt x="12391" y="6096"/>
                </a:lnTo>
                <a:lnTo>
                  <a:pt x="12391" y="24612"/>
                </a:lnTo>
                <a:lnTo>
                  <a:pt x="17725" y="25146"/>
                </a:lnTo>
                <a:lnTo>
                  <a:pt x="20011" y="25300"/>
                </a:lnTo>
                <a:close/>
              </a:path>
              <a:path w="128270" h="28575">
                <a:moveTo>
                  <a:pt x="128157" y="0"/>
                </a:moveTo>
                <a:lnTo>
                  <a:pt x="98471" y="0"/>
                </a:lnTo>
                <a:lnTo>
                  <a:pt x="89681" y="6172"/>
                </a:lnTo>
                <a:lnTo>
                  <a:pt x="58784" y="9946"/>
                </a:lnTo>
                <a:lnTo>
                  <a:pt x="20011" y="6858"/>
                </a:lnTo>
                <a:lnTo>
                  <a:pt x="19252" y="6782"/>
                </a:lnTo>
                <a:lnTo>
                  <a:pt x="20011" y="13716"/>
                </a:lnTo>
                <a:lnTo>
                  <a:pt x="20011" y="25300"/>
                </a:lnTo>
                <a:lnTo>
                  <a:pt x="63203" y="28216"/>
                </a:lnTo>
                <a:lnTo>
                  <a:pt x="99297" y="22231"/>
                </a:lnTo>
                <a:lnTo>
                  <a:pt x="127371" y="1511"/>
                </a:lnTo>
                <a:lnTo>
                  <a:pt x="128157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5193020" y="2454437"/>
            <a:ext cx="3700780" cy="397542"/>
          </a:xfrm>
          <a:prstGeom prst="rect">
            <a:avLst/>
          </a:prstGeom>
        </p:spPr>
        <p:txBody>
          <a:bodyPr vert="horz" wrap="square" lIns="0" tIns="12697" rIns="0" bIns="0" rtlCol="0">
            <a:spAutoFit/>
          </a:bodyPr>
          <a:lstStyle/>
          <a:p>
            <a:pPr marL="192360" indent="-180298">
              <a:spcBef>
                <a:spcPts val="100"/>
              </a:spcBef>
              <a:buFont typeface="Arial"/>
              <a:buChar char="•"/>
              <a:tabLst>
                <a:tab pos="192994" algn="l"/>
              </a:tabLst>
            </a:pPr>
            <a:r>
              <a:rPr sz="2500" dirty="0">
                <a:solidFill>
                  <a:srgbClr val="FFFFFF"/>
                </a:solidFill>
                <a:latin typeface="Calibri"/>
                <a:cs typeface="Calibri"/>
              </a:rPr>
              <a:t>Map </a:t>
            </a:r>
            <a:r>
              <a:rPr sz="2500" spc="-10" dirty="0">
                <a:solidFill>
                  <a:srgbClr val="FFFFFF"/>
                </a:solidFill>
                <a:latin typeface="Calibri"/>
                <a:cs typeface="Calibri"/>
              </a:rPr>
              <a:t>cropping</a:t>
            </a:r>
            <a:r>
              <a:rPr sz="2500" spc="-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500" spc="-10" dirty="0">
                <a:solidFill>
                  <a:srgbClr val="FFFFFF"/>
                </a:solidFill>
                <a:latin typeface="Calibri"/>
                <a:cs typeface="Calibri"/>
              </a:rPr>
              <a:t>intensity</a:t>
            </a:r>
            <a:endParaRPr sz="2500" dirty="0">
              <a:latin typeface="Calibri"/>
              <a:cs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5189984" y="5215891"/>
            <a:ext cx="4088129" cy="13716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189984" y="5353049"/>
            <a:ext cx="4088129" cy="97917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189984" y="6332220"/>
            <a:ext cx="4088129" cy="57835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8" y="1590675"/>
            <a:ext cx="5001461" cy="618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473811" y="429780"/>
            <a:ext cx="4526280" cy="794512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Calibri" pitchFamily="34" charset="0"/>
                <a:cs typeface="Calibri" pitchFamily="34" charset="0"/>
              </a:rPr>
              <a:t>Layer 5: agriculture</a:t>
            </a:r>
            <a:endParaRPr lang="en-US" sz="24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9984" y="4116628"/>
            <a:ext cx="439737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601132" y="4072167"/>
            <a:ext cx="137858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Non Agricultural</a:t>
            </a:r>
          </a:p>
          <a:p>
            <a:r>
              <a:rPr lang="en-US" sz="1400" dirty="0" smtClean="0"/>
              <a:t>Double Crop</a:t>
            </a:r>
          </a:p>
          <a:p>
            <a:r>
              <a:rPr lang="en-US" sz="1400" dirty="0" smtClean="0"/>
              <a:t>Multiple Crop</a:t>
            </a:r>
          </a:p>
          <a:p>
            <a:r>
              <a:rPr lang="en-US" sz="1400" dirty="0" smtClean="0"/>
              <a:t>Single Crop</a:t>
            </a:r>
            <a:endParaRPr lang="en-IN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5047757" y="3677315"/>
            <a:ext cx="1735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Cropping Pattern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29513" y="1006602"/>
            <a:ext cx="4765547" cy="42976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429513" y="1436368"/>
            <a:ext cx="4765547" cy="97917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6476493" y="1667510"/>
            <a:ext cx="2743707" cy="397542"/>
          </a:xfrm>
          <a:prstGeom prst="rect">
            <a:avLst/>
          </a:prstGeom>
        </p:spPr>
        <p:txBody>
          <a:bodyPr vert="horz" wrap="square" lIns="0" tIns="12697" rIns="0" bIns="0" rtlCol="0">
            <a:spAutoFit/>
          </a:bodyPr>
          <a:lstStyle/>
          <a:p>
            <a:pPr marL="192360" indent="-180298">
              <a:spcBef>
                <a:spcPts val="100"/>
              </a:spcBef>
              <a:buFont typeface="Arial"/>
              <a:buChar char="•"/>
              <a:tabLst>
                <a:tab pos="192994" algn="l"/>
              </a:tabLst>
            </a:pPr>
            <a:r>
              <a:rPr sz="2500" spc="-10" dirty="0">
                <a:solidFill>
                  <a:srgbClr val="FFFFFF"/>
                </a:solidFill>
                <a:latin typeface="Calibri"/>
                <a:cs typeface="Calibri"/>
              </a:rPr>
              <a:t>Cropping</a:t>
            </a:r>
            <a:r>
              <a:rPr sz="25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500" spc="-20" dirty="0">
                <a:solidFill>
                  <a:srgbClr val="FFFFFF"/>
                </a:solidFill>
                <a:latin typeface="Calibri"/>
                <a:cs typeface="Calibri"/>
              </a:rPr>
              <a:t>pattern</a:t>
            </a:r>
            <a:endParaRPr sz="2500" dirty="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429513" y="2415539"/>
            <a:ext cx="4765547" cy="54940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429513" y="3526537"/>
            <a:ext cx="4751832" cy="84734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6476492" y="3827780"/>
            <a:ext cx="2896107" cy="397542"/>
          </a:xfrm>
          <a:prstGeom prst="rect">
            <a:avLst/>
          </a:prstGeom>
        </p:spPr>
        <p:txBody>
          <a:bodyPr vert="horz" wrap="square" lIns="0" tIns="12697" rIns="0" bIns="0" rtlCol="0">
            <a:spAutoFit/>
          </a:bodyPr>
          <a:lstStyle/>
          <a:p>
            <a:pPr marL="192360" indent="-180298">
              <a:spcBef>
                <a:spcPts val="100"/>
              </a:spcBef>
              <a:buFont typeface="Arial"/>
              <a:buChar char="•"/>
              <a:tabLst>
                <a:tab pos="192994" algn="l"/>
              </a:tabLst>
            </a:pPr>
            <a:r>
              <a:rPr sz="2500" spc="-10" dirty="0">
                <a:solidFill>
                  <a:srgbClr val="FFFFFF"/>
                </a:solidFill>
                <a:latin typeface="Calibri"/>
                <a:cs typeface="Calibri"/>
              </a:rPr>
              <a:t>Irrigation</a:t>
            </a:r>
            <a:r>
              <a:rPr sz="2500" spc="-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500" spc="-10" dirty="0">
                <a:solidFill>
                  <a:srgbClr val="FFFFFF"/>
                </a:solidFill>
                <a:latin typeface="Calibri"/>
                <a:cs typeface="Calibri"/>
              </a:rPr>
              <a:t>sources</a:t>
            </a:r>
            <a:endParaRPr sz="2500" dirty="0">
              <a:latin typeface="Calibri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429513" y="4373879"/>
            <a:ext cx="4751832" cy="40843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429513" y="5254753"/>
            <a:ext cx="4751832" cy="982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429513" y="5353049"/>
            <a:ext cx="4751832" cy="97917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6476491" y="5771642"/>
            <a:ext cx="1524509" cy="397542"/>
          </a:xfrm>
          <a:prstGeom prst="rect">
            <a:avLst/>
          </a:prstGeom>
        </p:spPr>
        <p:txBody>
          <a:bodyPr vert="horz" wrap="square" lIns="0" tIns="12697" rIns="0" bIns="0" rtlCol="0">
            <a:spAutoFit/>
          </a:bodyPr>
          <a:lstStyle/>
          <a:p>
            <a:pPr marL="192360" indent="-180298">
              <a:spcBef>
                <a:spcPts val="100"/>
              </a:spcBef>
              <a:buFont typeface="Arial"/>
              <a:buChar char="•"/>
              <a:tabLst>
                <a:tab pos="192994" algn="l"/>
              </a:tabLst>
            </a:pPr>
            <a:r>
              <a:rPr sz="2500" spc="-14" dirty="0">
                <a:solidFill>
                  <a:srgbClr val="FFFFFF"/>
                </a:solidFill>
                <a:latin typeface="Calibri"/>
                <a:cs typeface="Calibri"/>
              </a:rPr>
              <a:t>Livestock</a:t>
            </a:r>
            <a:endParaRPr sz="2500" dirty="0">
              <a:latin typeface="Calibri"/>
              <a:cs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429513" y="6332220"/>
            <a:ext cx="4751832" cy="56845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1"/>
          <p:cNvSpPr txBox="1"/>
          <p:nvPr/>
        </p:nvSpPr>
        <p:spPr>
          <a:xfrm>
            <a:off x="5756404" y="2285492"/>
            <a:ext cx="3082796" cy="397542"/>
          </a:xfrm>
          <a:prstGeom prst="rect">
            <a:avLst/>
          </a:prstGeom>
        </p:spPr>
        <p:txBody>
          <a:bodyPr vert="horz" wrap="square" lIns="0" tIns="12697" rIns="0" bIns="0" rtlCol="0">
            <a:spAutoFit/>
          </a:bodyPr>
          <a:lstStyle/>
          <a:p>
            <a:pPr marL="192360" indent="-180298">
              <a:spcBef>
                <a:spcPts val="100"/>
              </a:spcBef>
              <a:buFont typeface="Arial"/>
              <a:buChar char="•"/>
              <a:tabLst>
                <a:tab pos="192994" algn="l"/>
              </a:tabLst>
            </a:pPr>
            <a:r>
              <a:rPr sz="2500" dirty="0">
                <a:solidFill>
                  <a:srgbClr val="FFFFFF"/>
                </a:solidFill>
                <a:latin typeface="Calibri"/>
                <a:cs typeface="Calibri"/>
              </a:rPr>
              <a:t>Map </a:t>
            </a:r>
            <a:r>
              <a:rPr sz="2500" spc="-10" dirty="0">
                <a:solidFill>
                  <a:srgbClr val="FFFFFF"/>
                </a:solidFill>
                <a:latin typeface="Calibri"/>
                <a:cs typeface="Calibri"/>
              </a:rPr>
              <a:t>road</a:t>
            </a:r>
            <a:r>
              <a:rPr sz="2500" spc="-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500" spc="-10" dirty="0">
                <a:solidFill>
                  <a:srgbClr val="FFFFFF"/>
                </a:solidFill>
                <a:latin typeface="Calibri"/>
                <a:cs typeface="Calibri"/>
              </a:rPr>
              <a:t>network</a:t>
            </a:r>
            <a:endParaRPr sz="2500" dirty="0">
              <a:latin typeface="Calibri"/>
              <a:cs typeface="Calibri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799931" y="256959"/>
            <a:ext cx="4526280" cy="794512"/>
          </a:xfrm>
        </p:spPr>
        <p:txBody>
          <a:bodyPr>
            <a:noAutofit/>
          </a:bodyPr>
          <a:lstStyle/>
          <a:p>
            <a:r>
              <a:rPr lang="en-US" sz="2400" dirty="0" smtClean="0">
                <a:latin typeface="Calibri" pitchFamily="34" charset="0"/>
                <a:cs typeface="Calibri" pitchFamily="34" charset="0"/>
              </a:rPr>
              <a:t>Layer 6:physical infrastructure </a:t>
            </a:r>
            <a:endParaRPr lang="en-US" sz="24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819" y="1639527"/>
            <a:ext cx="5508585" cy="580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61" y="6499250"/>
            <a:ext cx="504825" cy="670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313582" y="6477845"/>
            <a:ext cx="203171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Barkheda Salam Boundary</a:t>
            </a:r>
          </a:p>
          <a:p>
            <a:r>
              <a:rPr lang="en-US" sz="1400" dirty="0" smtClean="0"/>
              <a:t>Buildings</a:t>
            </a:r>
          </a:p>
          <a:p>
            <a:r>
              <a:rPr lang="en-US" sz="1400" dirty="0" smtClean="0"/>
              <a:t>Railway Line</a:t>
            </a:r>
            <a:endParaRPr lang="en-IN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5769510" y="5991406"/>
            <a:ext cx="1316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Connectivity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910078" y="544994"/>
            <a:ext cx="4526280" cy="794512"/>
          </a:xfrm>
        </p:spPr>
        <p:txBody>
          <a:bodyPr>
            <a:normAutofit/>
          </a:bodyPr>
          <a:lstStyle/>
          <a:p>
            <a:r>
              <a:rPr lang="en-US" sz="2400" dirty="0" err="1" smtClean="0">
                <a:latin typeface="Calibri" pitchFamily="34" charset="0"/>
                <a:cs typeface="Calibri" pitchFamily="34" charset="0"/>
              </a:rPr>
              <a:t>Ped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 shed analysis</a:t>
            </a:r>
            <a:endParaRPr lang="en-US" sz="24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75" y="1697763"/>
            <a:ext cx="5818306" cy="5838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256103" y="6582481"/>
            <a:ext cx="203171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Barkheda Salam Boundary</a:t>
            </a:r>
          </a:p>
          <a:p>
            <a:r>
              <a:rPr lang="en-US" sz="1400" dirty="0" smtClean="0"/>
              <a:t>Roads</a:t>
            </a:r>
          </a:p>
          <a:p>
            <a:r>
              <a:rPr lang="en-US" sz="1400" dirty="0" smtClean="0"/>
              <a:t>Buildings</a:t>
            </a:r>
          </a:p>
          <a:p>
            <a:r>
              <a:rPr lang="en-US" sz="1400" dirty="0" smtClean="0"/>
              <a:t>Railway Line</a:t>
            </a:r>
            <a:endParaRPr lang="en-IN" sz="1400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5425" y="6652724"/>
            <a:ext cx="504825" cy="813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642196" y="6132873"/>
            <a:ext cx="1429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Infrastructure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967685" y="487387"/>
            <a:ext cx="4526280" cy="794512"/>
          </a:xfrm>
        </p:spPr>
        <p:txBody>
          <a:bodyPr>
            <a:noAutofit/>
          </a:bodyPr>
          <a:lstStyle/>
          <a:p>
            <a:r>
              <a:rPr lang="en-US" sz="2400" dirty="0" smtClean="0">
                <a:latin typeface="Calibri" pitchFamily="34" charset="0"/>
                <a:cs typeface="Calibri" pitchFamily="34" charset="0"/>
              </a:rPr>
              <a:t>Map water related infrastructure</a:t>
            </a:r>
            <a:endParaRPr lang="en-US" sz="24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819" y="1525142"/>
            <a:ext cx="5818306" cy="6106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6125" y="6215566"/>
            <a:ext cx="345643" cy="864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400707" y="6215566"/>
            <a:ext cx="203171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Barkheda Salam Boundary</a:t>
            </a:r>
          </a:p>
          <a:p>
            <a:r>
              <a:rPr lang="en-US" sz="1400" dirty="0" smtClean="0"/>
              <a:t>Well</a:t>
            </a:r>
          </a:p>
          <a:p>
            <a:r>
              <a:rPr lang="en-US" sz="1400" dirty="0" smtClean="0"/>
              <a:t>Water Line</a:t>
            </a:r>
          </a:p>
          <a:p>
            <a:r>
              <a:rPr lang="en-US" sz="1400" dirty="0"/>
              <a:t>O</a:t>
            </a:r>
            <a:r>
              <a:rPr lang="en-US" sz="1400" dirty="0" smtClean="0"/>
              <a:t>HT</a:t>
            </a: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9926" y="7079670"/>
            <a:ext cx="358039" cy="477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441513" y="7056587"/>
            <a:ext cx="10390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Hand Pump</a:t>
            </a:r>
          </a:p>
          <a:p>
            <a:r>
              <a:rPr lang="en-US" sz="1400" dirty="0" err="1" smtClean="0"/>
              <a:t>Buidings</a:t>
            </a:r>
            <a:endParaRPr lang="en-US" sz="1400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5938362" y="5787231"/>
            <a:ext cx="2045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Infrastructure -water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25291" y="487387"/>
            <a:ext cx="4526280" cy="794512"/>
          </a:xfrm>
        </p:spPr>
        <p:txBody>
          <a:bodyPr>
            <a:noAutofit/>
          </a:bodyPr>
          <a:lstStyle/>
          <a:p>
            <a:r>
              <a:rPr lang="en-US" sz="2400" dirty="0">
                <a:latin typeface="Calibri" pitchFamily="34" charset="0"/>
                <a:cs typeface="Calibri" pitchFamily="34" charset="0"/>
              </a:rPr>
              <a:t>Map open dumping spots</a:t>
            </a:r>
            <a:br>
              <a:rPr lang="en-US" sz="2400" dirty="0">
                <a:latin typeface="Calibri" pitchFamily="34" charset="0"/>
                <a:cs typeface="Calibri" pitchFamily="34" charset="0"/>
              </a:rPr>
            </a:br>
            <a:endParaRPr lang="en-US" sz="24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7" y="1506645"/>
            <a:ext cx="6285227" cy="6248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405" y="6766550"/>
            <a:ext cx="408791" cy="548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643966" y="6766833"/>
            <a:ext cx="20317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Barkheda Salam Boundary</a:t>
            </a:r>
          </a:p>
          <a:p>
            <a:r>
              <a:rPr lang="en-US" sz="1400" dirty="0" smtClean="0"/>
              <a:t>Open Dumping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123733" y="6317539"/>
            <a:ext cx="1598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Dumping Spots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840134" y="544994"/>
            <a:ext cx="4526280" cy="794512"/>
          </a:xfrm>
        </p:spPr>
        <p:txBody>
          <a:bodyPr>
            <a:noAutofit/>
          </a:bodyPr>
          <a:lstStyle/>
          <a:p>
            <a:r>
              <a:rPr lang="en-US" sz="2400" dirty="0">
                <a:latin typeface="Calibri" pitchFamily="34" charset="0"/>
                <a:cs typeface="Calibri" pitchFamily="34" charset="0"/>
              </a:rPr>
              <a:t>Map drainage pattern</a:t>
            </a:r>
            <a:br>
              <a:rPr lang="en-US" sz="2400" dirty="0">
                <a:latin typeface="Calibri" pitchFamily="34" charset="0"/>
                <a:cs typeface="Calibri" pitchFamily="34" charset="0"/>
              </a:rPr>
            </a:br>
            <a:endParaRPr lang="en-US" sz="24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212" y="1524313"/>
            <a:ext cx="5530271" cy="6248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0483" y="6824157"/>
            <a:ext cx="523875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249807" y="6829902"/>
            <a:ext cx="2158668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 smtClean="0"/>
              <a:t>Barkheda Salam Boundary</a:t>
            </a:r>
          </a:p>
          <a:p>
            <a:r>
              <a:rPr lang="en-US" sz="1500" dirty="0" smtClean="0"/>
              <a:t>Buildings</a:t>
            </a:r>
          </a:p>
          <a:p>
            <a:r>
              <a:rPr lang="en-US" sz="1500" dirty="0" smtClean="0"/>
              <a:t>Drainage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636927" y="6351009"/>
            <a:ext cx="1000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Drainage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7387"/>
            <a:ext cx="10058399" cy="70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9141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12"/>
          <p:cNvSpPr txBox="1"/>
          <p:nvPr/>
        </p:nvSpPr>
        <p:spPr>
          <a:xfrm>
            <a:off x="5539996" y="1811411"/>
            <a:ext cx="4061204" cy="782262"/>
          </a:xfrm>
          <a:prstGeom prst="rect">
            <a:avLst/>
          </a:prstGeom>
        </p:spPr>
        <p:txBody>
          <a:bodyPr vert="horz" wrap="square" lIns="0" tIns="12697" rIns="0" bIns="0" rtlCol="0">
            <a:spAutoFit/>
          </a:bodyPr>
          <a:lstStyle/>
          <a:p>
            <a:pPr marL="192360" marR="5080" indent="-180298">
              <a:spcBef>
                <a:spcPts val="100"/>
              </a:spcBef>
              <a:buFont typeface="Arial"/>
              <a:buChar char="•"/>
              <a:tabLst>
                <a:tab pos="192994" algn="l"/>
              </a:tabLst>
            </a:pPr>
            <a:r>
              <a:rPr sz="2500" spc="-10" dirty="0">
                <a:solidFill>
                  <a:srgbClr val="FFFFFF"/>
                </a:solidFill>
                <a:latin typeface="Calibri"/>
                <a:cs typeface="Calibri"/>
              </a:rPr>
              <a:t>Location </a:t>
            </a:r>
            <a:r>
              <a:rPr sz="2500" spc="-4" dirty="0">
                <a:solidFill>
                  <a:srgbClr val="FFFFFF"/>
                </a:solidFill>
                <a:latin typeface="Calibri"/>
                <a:cs typeface="Calibri"/>
              </a:rPr>
              <a:t>and accessibility  of </a:t>
            </a:r>
            <a:r>
              <a:rPr sz="2500" spc="-10" dirty="0">
                <a:solidFill>
                  <a:srgbClr val="FFFFFF"/>
                </a:solidFill>
                <a:latin typeface="Calibri"/>
                <a:cs typeface="Calibri"/>
              </a:rPr>
              <a:t>educational</a:t>
            </a:r>
            <a:r>
              <a:rPr sz="25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500" spc="-4" dirty="0">
                <a:solidFill>
                  <a:srgbClr val="FFFFFF"/>
                </a:solidFill>
                <a:latin typeface="Calibri"/>
                <a:cs typeface="Calibri"/>
              </a:rPr>
              <a:t>facilities</a:t>
            </a:r>
            <a:endParaRPr sz="2500" dirty="0">
              <a:latin typeface="Calibri"/>
              <a:cs typeface="Calibri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044318" y="372173"/>
            <a:ext cx="4526280" cy="794512"/>
          </a:xfrm>
        </p:spPr>
        <p:txBody>
          <a:bodyPr>
            <a:noAutofit/>
          </a:bodyPr>
          <a:lstStyle/>
          <a:p>
            <a:r>
              <a:rPr lang="en-US" sz="2400" dirty="0" smtClean="0">
                <a:latin typeface="Calibri" pitchFamily="34" charset="0"/>
                <a:cs typeface="Calibri" pitchFamily="34" charset="0"/>
              </a:rPr>
              <a:t>Layer 7: social infrastructure</a:t>
            </a:r>
            <a:endParaRPr lang="en-US" sz="24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40" y="1700572"/>
            <a:ext cx="4896595" cy="6048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1340" y="2791667"/>
            <a:ext cx="2822743" cy="3130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2449" y="6593729"/>
            <a:ext cx="495300" cy="87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949708" y="6560627"/>
            <a:ext cx="2419124" cy="8771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dirty="0" smtClean="0"/>
              <a:t>Barkheda Salam Boundary</a:t>
            </a:r>
          </a:p>
          <a:p>
            <a:r>
              <a:rPr lang="en-US" sz="1700" dirty="0" smtClean="0"/>
              <a:t>School</a:t>
            </a:r>
          </a:p>
          <a:p>
            <a:r>
              <a:rPr lang="en-US" sz="1700" dirty="0" smtClean="0"/>
              <a:t>Buildings</a:t>
            </a:r>
          </a:p>
        </p:txBody>
      </p:sp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8832" y="6584870"/>
            <a:ext cx="438150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8848838" y="6584870"/>
            <a:ext cx="768159" cy="8771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dirty="0" smtClean="0"/>
              <a:t>Road</a:t>
            </a:r>
          </a:p>
          <a:p>
            <a:r>
              <a:rPr lang="en-US" sz="1700" dirty="0" smtClean="0"/>
              <a:t>0.5Km</a:t>
            </a:r>
          </a:p>
          <a:p>
            <a:r>
              <a:rPr lang="en-US" sz="1700" dirty="0" smtClean="0"/>
              <a:t>1 Km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415752" y="6132873"/>
            <a:ext cx="1429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Infrastructure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716686" y="372173"/>
            <a:ext cx="5085883" cy="979319"/>
          </a:xfrm>
        </p:spPr>
        <p:txBody>
          <a:bodyPr>
            <a:noAutofit/>
          </a:bodyPr>
          <a:lstStyle/>
          <a:p>
            <a:r>
              <a:rPr lang="en-US" sz="2400" dirty="0">
                <a:latin typeface="Calibri" pitchFamily="34" charset="0"/>
                <a:cs typeface="Calibri" pitchFamily="34" charset="0"/>
              </a:rPr>
              <a:t>Location and accessibility  of health facilities</a:t>
            </a:r>
            <a:br>
              <a:rPr lang="en-US" sz="2400" dirty="0">
                <a:latin typeface="Calibri" pitchFamily="34" charset="0"/>
                <a:cs typeface="Calibri" pitchFamily="34" charset="0"/>
              </a:rPr>
            </a:br>
            <a:endParaRPr lang="en-US" sz="24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" y="1639527"/>
            <a:ext cx="5991128" cy="6132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0308" y="6708943"/>
            <a:ext cx="481460" cy="92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411768" y="6719135"/>
            <a:ext cx="2419124" cy="8771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dirty="0" smtClean="0"/>
              <a:t>Barkheda Salam Boundary</a:t>
            </a:r>
          </a:p>
          <a:p>
            <a:r>
              <a:rPr lang="en-US" sz="1700" dirty="0" smtClean="0"/>
              <a:t>Clinic</a:t>
            </a:r>
          </a:p>
          <a:p>
            <a:r>
              <a:rPr lang="en-US" sz="1700" dirty="0" smtClean="0"/>
              <a:t>Buildings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2432" y="6691680"/>
            <a:ext cx="438150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290241" y="6642327"/>
            <a:ext cx="768159" cy="8771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dirty="0" smtClean="0"/>
              <a:t>Road</a:t>
            </a:r>
          </a:p>
          <a:p>
            <a:r>
              <a:rPr lang="en-US" sz="1700" dirty="0" smtClean="0"/>
              <a:t>0.5Km</a:t>
            </a:r>
          </a:p>
          <a:p>
            <a:r>
              <a:rPr lang="en-US" sz="1700" dirty="0" smtClean="0"/>
              <a:t>1 Km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930308" y="6088329"/>
            <a:ext cx="1619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Health Facilities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803095" y="372173"/>
            <a:ext cx="4970669" cy="1024940"/>
          </a:xfrm>
        </p:spPr>
        <p:txBody>
          <a:bodyPr>
            <a:noAutofit/>
          </a:bodyPr>
          <a:lstStyle/>
          <a:p>
            <a:r>
              <a:rPr lang="en-US" sz="2400" dirty="0">
                <a:latin typeface="Calibri" pitchFamily="34" charset="0"/>
                <a:cs typeface="Calibri" pitchFamily="34" charset="0"/>
              </a:rPr>
              <a:t>Location and accessibility of  other social infrastructure</a:t>
            </a:r>
            <a:br>
              <a:rPr lang="en-US" sz="2400" dirty="0">
                <a:latin typeface="Calibri" pitchFamily="34" charset="0"/>
                <a:cs typeface="Calibri" pitchFamily="34" charset="0"/>
              </a:rPr>
            </a:br>
            <a:endParaRPr lang="en-US" sz="24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61" y="1552186"/>
            <a:ext cx="5703093" cy="6099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8754" y="6766550"/>
            <a:ext cx="345642" cy="80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055150" y="6729280"/>
            <a:ext cx="1014893" cy="8771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dirty="0" smtClean="0"/>
              <a:t>Boundary</a:t>
            </a:r>
          </a:p>
          <a:p>
            <a:r>
              <a:rPr lang="en-US" sz="1700" dirty="0" smtClean="0"/>
              <a:t>Ground</a:t>
            </a:r>
          </a:p>
          <a:p>
            <a:r>
              <a:rPr lang="en-US" sz="1700" dirty="0" smtClean="0"/>
              <a:t>Bank</a:t>
            </a:r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4061" y="6729279"/>
            <a:ext cx="323897" cy="839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243488" y="6715963"/>
            <a:ext cx="1626086" cy="8771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dirty="0" smtClean="0"/>
              <a:t>Temple</a:t>
            </a:r>
          </a:p>
          <a:p>
            <a:r>
              <a:rPr lang="en-US" sz="1700" dirty="0" err="1" smtClean="0"/>
              <a:t>PanchayatOffice</a:t>
            </a:r>
            <a:endParaRPr lang="en-US" sz="1700" dirty="0" smtClean="0"/>
          </a:p>
          <a:p>
            <a:r>
              <a:rPr lang="en-US" sz="1700" dirty="0" smtClean="0"/>
              <a:t>School</a:t>
            </a:r>
          </a:p>
        </p:txBody>
      </p:sp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4479" y="6791033"/>
            <a:ext cx="350189" cy="753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9036384" y="6804395"/>
            <a:ext cx="1071768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 smtClean="0"/>
              <a:t>Community</a:t>
            </a:r>
          </a:p>
          <a:p>
            <a:r>
              <a:rPr lang="en-US" sz="1500" dirty="0" smtClean="0"/>
              <a:t>Hall</a:t>
            </a:r>
          </a:p>
          <a:p>
            <a:r>
              <a:rPr lang="en-US" sz="1500" dirty="0" smtClean="0"/>
              <a:t>Buildings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718754" y="6117706"/>
            <a:ext cx="2011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Social Infrastructure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667313" y="429780"/>
            <a:ext cx="4552315" cy="780433"/>
          </a:xfrm>
          <a:prstGeom prst="rect">
            <a:avLst/>
          </a:prstGeom>
        </p:spPr>
        <p:txBody>
          <a:bodyPr vert="horz" wrap="square" lIns="0" tIns="12697" rIns="0" bIns="0" rtlCol="0">
            <a:spAutoFit/>
          </a:bodyPr>
          <a:lstStyle/>
          <a:p>
            <a:pPr marL="12697">
              <a:spcBef>
                <a:spcPts val="100"/>
              </a:spcBef>
            </a:pPr>
            <a:r>
              <a:rPr sz="2400" spc="-40" dirty="0">
                <a:latin typeface="Calibri" pitchFamily="34" charset="0"/>
                <a:cs typeface="Calibri" pitchFamily="34" charset="0"/>
              </a:rPr>
              <a:t>Table </a:t>
            </a:r>
            <a:r>
              <a:rPr sz="2400" spc="-4" dirty="0" smtClean="0">
                <a:latin typeface="Calibri" pitchFamily="34" charset="0"/>
                <a:cs typeface="Calibri" pitchFamily="34" charset="0"/>
              </a:rPr>
              <a:t>4</a:t>
            </a:r>
            <a:r>
              <a:rPr lang="en-US" sz="2400" spc="-4" dirty="0" smtClean="0">
                <a:latin typeface="Calibri" pitchFamily="34" charset="0"/>
                <a:cs typeface="Calibri" pitchFamily="34" charset="0"/>
              </a:rPr>
              <a:t>-1: </a:t>
            </a:r>
            <a:r>
              <a:rPr sz="2400" spc="-4" dirty="0" smtClean="0">
                <a:latin typeface="Calibri" pitchFamily="34" charset="0"/>
                <a:cs typeface="Calibri" pitchFamily="34" charset="0"/>
              </a:rPr>
              <a:t>Population</a:t>
            </a:r>
            <a:r>
              <a:rPr sz="2400" spc="-55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sz="2400" spc="-4" dirty="0">
                <a:latin typeface="Calibri" pitchFamily="34" charset="0"/>
                <a:cs typeface="Calibri" pitchFamily="34" charset="0"/>
              </a:rPr>
              <a:t>Projection</a:t>
            </a:r>
            <a:endParaRPr sz="2400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6" name="object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4837345"/>
              </p:ext>
            </p:extLst>
          </p:nvPr>
        </p:nvGraphicFramePr>
        <p:xfrm>
          <a:off x="939103" y="2964488"/>
          <a:ext cx="8517635" cy="205130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44014"/>
                <a:gridCol w="990053"/>
                <a:gridCol w="1216713"/>
                <a:gridCol w="1216714"/>
                <a:gridCol w="1216714"/>
                <a:gridCol w="1216714"/>
                <a:gridCol w="1216713"/>
              </a:tblGrid>
              <a:tr h="51282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sz="2000" b="1" spc="-5" dirty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S.No</a:t>
                      </a:r>
                      <a:endParaRPr sz="2000" b="1" dirty="0">
                        <a:solidFill>
                          <a:schemeClr val="bg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825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sz="2000" b="1" spc="-5" dirty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Population in</a:t>
                      </a:r>
                      <a:r>
                        <a:rPr sz="2000" b="1" spc="-25" dirty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sz="2000" b="1" dirty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year</a:t>
                      </a:r>
                    </a:p>
                  </a:txBody>
                  <a:tcPr marL="0" marR="0" marT="825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51282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 b="1">
                        <a:solidFill>
                          <a:schemeClr val="bg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sz="2000" b="1" spc="-5" dirty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Census</a:t>
                      </a:r>
                      <a:endParaRPr sz="2000" b="1" dirty="0">
                        <a:solidFill>
                          <a:schemeClr val="bg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825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sz="2000" b="1" spc="-5" dirty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Existing</a:t>
                      </a:r>
                      <a:endParaRPr sz="2000" b="1">
                        <a:solidFill>
                          <a:schemeClr val="bg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825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729615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sz="2000" b="1" spc="-5" dirty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Projected</a:t>
                      </a:r>
                      <a:endParaRPr sz="2000" b="1">
                        <a:solidFill>
                          <a:schemeClr val="bg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825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51282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sz="2000" b="1" spc="-45" dirty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Year</a:t>
                      </a:r>
                      <a:endParaRPr sz="2000" b="1">
                        <a:solidFill>
                          <a:schemeClr val="bg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825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sz="2000" b="1" spc="-5" dirty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1991</a:t>
                      </a:r>
                      <a:endParaRPr sz="2000" b="1" dirty="0">
                        <a:solidFill>
                          <a:schemeClr val="bg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825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sz="2000" b="1" spc="-5" dirty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2001</a:t>
                      </a:r>
                      <a:endParaRPr sz="2000" b="1" dirty="0">
                        <a:solidFill>
                          <a:schemeClr val="bg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825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359410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sz="2000" b="1" spc="-35" dirty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2011</a:t>
                      </a:r>
                      <a:endParaRPr sz="2000" b="1" dirty="0">
                        <a:solidFill>
                          <a:schemeClr val="bg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825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sz="2000" b="1" spc="-5" dirty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2017</a:t>
                      </a:r>
                      <a:endParaRPr sz="2000" b="1" dirty="0">
                        <a:solidFill>
                          <a:schemeClr val="bg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825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sz="2000" b="1" spc="-5" dirty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2021</a:t>
                      </a:r>
                      <a:endParaRPr sz="2000" b="1">
                        <a:solidFill>
                          <a:schemeClr val="bg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825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sz="2000" b="1" spc="-5" dirty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2023</a:t>
                      </a:r>
                      <a:endParaRPr sz="2000" b="1">
                        <a:solidFill>
                          <a:schemeClr val="bg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825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</a:tr>
              <a:tr h="51282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sz="2000" b="1" spc="-5" dirty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Population</a:t>
                      </a:r>
                      <a:endParaRPr sz="2000" b="1">
                        <a:solidFill>
                          <a:schemeClr val="bg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825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sz="2000" b="1" spc="-5" dirty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1208</a:t>
                      </a:r>
                      <a:endParaRPr sz="2000" b="1">
                        <a:solidFill>
                          <a:schemeClr val="bg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825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sz="2000" b="1" spc="-5" dirty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1533</a:t>
                      </a:r>
                      <a:endParaRPr sz="2000" b="1">
                        <a:solidFill>
                          <a:schemeClr val="bg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825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351155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sz="2000" b="1" spc="-5" dirty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2043</a:t>
                      </a:r>
                      <a:endParaRPr sz="2000" b="1" dirty="0">
                        <a:solidFill>
                          <a:schemeClr val="bg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825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sz="2000" b="1" spc="-5" dirty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2349</a:t>
                      </a:r>
                      <a:endParaRPr sz="2000" b="1" dirty="0">
                        <a:solidFill>
                          <a:schemeClr val="bg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825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sz="2000" b="1" spc="-5" dirty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2521</a:t>
                      </a:r>
                      <a:endParaRPr sz="2000" b="1" dirty="0">
                        <a:solidFill>
                          <a:schemeClr val="bg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825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sz="2000" b="1" spc="-5" dirty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3400</a:t>
                      </a:r>
                      <a:endParaRPr sz="2000" b="1" dirty="0">
                        <a:solidFill>
                          <a:schemeClr val="bg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825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12"/>
          <p:cNvSpPr txBox="1"/>
          <p:nvPr/>
        </p:nvSpPr>
        <p:spPr>
          <a:xfrm>
            <a:off x="5791200" y="1990328"/>
            <a:ext cx="3810000" cy="3459918"/>
          </a:xfrm>
          <a:prstGeom prst="rect">
            <a:avLst/>
          </a:prstGeom>
        </p:spPr>
        <p:txBody>
          <a:bodyPr vert="horz" wrap="square" lIns="0" tIns="12697" rIns="0" bIns="0" rtlCol="0">
            <a:spAutoFit/>
          </a:bodyPr>
          <a:lstStyle/>
          <a:p>
            <a:pPr marL="12697" marR="5080" algn="just">
              <a:spcBef>
                <a:spcPts val="100"/>
              </a:spcBef>
            </a:pPr>
            <a:r>
              <a:rPr sz="2800" spc="-4" dirty="0">
                <a:solidFill>
                  <a:srgbClr val="FFFFFF"/>
                </a:solidFill>
                <a:latin typeface="Calibri"/>
                <a:cs typeface="Calibri"/>
              </a:rPr>
              <a:t>These </a:t>
            </a:r>
            <a:r>
              <a:rPr sz="2800" spc="-14" dirty="0">
                <a:solidFill>
                  <a:srgbClr val="FFFFFF"/>
                </a:solidFill>
                <a:latin typeface="Calibri"/>
                <a:cs typeface="Calibri"/>
              </a:rPr>
              <a:t>are government  </a:t>
            </a:r>
            <a:r>
              <a:rPr sz="2800" spc="-4" dirty="0">
                <a:solidFill>
                  <a:srgbClr val="FFFFFF"/>
                </a:solidFill>
                <a:latin typeface="Calibri"/>
                <a:cs typeface="Calibri"/>
              </a:rPr>
              <a:t>lands which </a:t>
            </a:r>
            <a:r>
              <a:rPr sz="2800" spc="-14" dirty="0">
                <a:solidFill>
                  <a:srgbClr val="FFFFFF"/>
                </a:solidFill>
                <a:latin typeface="Calibri"/>
                <a:cs typeface="Calibri"/>
              </a:rPr>
              <a:t>are  illegally </a:t>
            </a:r>
            <a:r>
              <a:rPr sz="2800" spc="-10" dirty="0">
                <a:solidFill>
                  <a:srgbClr val="FFFFFF"/>
                </a:solidFill>
                <a:latin typeface="Calibri"/>
                <a:cs typeface="Calibri"/>
              </a:rPr>
              <a:t>encroached  </a:t>
            </a:r>
            <a:r>
              <a:rPr sz="2800" spc="-4" dirty="0">
                <a:solidFill>
                  <a:srgbClr val="FFFFFF"/>
                </a:solidFill>
                <a:latin typeface="Calibri"/>
                <a:cs typeface="Calibri"/>
              </a:rPr>
              <a:t>and </a:t>
            </a:r>
            <a:r>
              <a:rPr sz="2800" spc="-14" dirty="0">
                <a:solidFill>
                  <a:srgbClr val="FFFFFF"/>
                </a:solidFill>
                <a:latin typeface="Calibri"/>
                <a:cs typeface="Calibri"/>
              </a:rPr>
              <a:t>villagers </a:t>
            </a:r>
            <a:r>
              <a:rPr sz="2800" spc="-25" dirty="0">
                <a:solidFill>
                  <a:srgbClr val="FFFFFF"/>
                </a:solidFill>
                <a:latin typeface="Calibri"/>
                <a:cs typeface="Calibri"/>
              </a:rPr>
              <a:t>have </a:t>
            </a:r>
            <a:r>
              <a:rPr sz="2800" spc="-4" dirty="0" smtClean="0">
                <a:solidFill>
                  <a:srgbClr val="FFFFFF"/>
                </a:solidFill>
                <a:latin typeface="Calibri"/>
                <a:cs typeface="Calibri"/>
              </a:rPr>
              <a:t>les  </a:t>
            </a:r>
            <a:r>
              <a:rPr sz="2800" spc="-4" dirty="0">
                <a:solidFill>
                  <a:srgbClr val="FFFFFF"/>
                </a:solidFill>
                <a:latin typeface="Calibri"/>
                <a:cs typeface="Calibri"/>
              </a:rPr>
              <a:t>or no </a:t>
            </a:r>
            <a:r>
              <a:rPr sz="2800" spc="-10" dirty="0">
                <a:solidFill>
                  <a:srgbClr val="FFFFFF"/>
                </a:solidFill>
                <a:latin typeface="Calibri"/>
                <a:cs typeface="Calibri"/>
              </a:rPr>
              <a:t>knowledge </a:t>
            </a:r>
            <a:r>
              <a:rPr sz="2800" spc="-4" dirty="0">
                <a:solidFill>
                  <a:srgbClr val="FFFFFF"/>
                </a:solidFill>
                <a:latin typeface="Calibri"/>
                <a:cs typeface="Calibri"/>
              </a:rPr>
              <a:t>about  the </a:t>
            </a:r>
            <a:r>
              <a:rPr sz="2800" spc="-10" dirty="0">
                <a:solidFill>
                  <a:srgbClr val="FFFFFF"/>
                </a:solidFill>
                <a:latin typeface="Calibri"/>
                <a:cs typeface="Calibri"/>
              </a:rPr>
              <a:t>ownership </a:t>
            </a:r>
            <a:r>
              <a:rPr sz="2800" spc="-4" dirty="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sz="2800" spc="-1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spc="-4" dirty="0" smtClean="0">
                <a:solidFill>
                  <a:srgbClr val="FFFFFF"/>
                </a:solidFill>
                <a:latin typeface="Calibri"/>
                <a:cs typeface="Calibri"/>
              </a:rPr>
              <a:t>land</a:t>
            </a:r>
            <a:r>
              <a:rPr lang="en-US" sz="2800" spc="-4" dirty="0" smtClean="0">
                <a:solidFill>
                  <a:srgbClr val="FFFFFF"/>
                </a:solidFill>
                <a:latin typeface="Calibri"/>
                <a:cs typeface="Calibri"/>
              </a:rPr>
              <a:t>. Most of the villages are  grown out of the land  allotted for </a:t>
            </a:r>
            <a:r>
              <a:rPr lang="en-US" sz="2800" spc="-4" dirty="0" err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lang="en-US" sz="2800" spc="-4" dirty="0" err="1" smtClean="0">
                <a:solidFill>
                  <a:srgbClr val="FFFFFF"/>
                </a:solidFill>
                <a:latin typeface="Calibri"/>
                <a:cs typeface="Calibri"/>
              </a:rPr>
              <a:t>badi</a:t>
            </a:r>
            <a:r>
              <a:rPr lang="en-US" sz="2800" spc="-4" dirty="0" smtClean="0">
                <a:solidFill>
                  <a:srgbClr val="FFFFFF"/>
                </a:solidFill>
                <a:latin typeface="Calibri"/>
                <a:cs typeface="Calibri"/>
              </a:rPr>
              <a:t> area.</a:t>
            </a:r>
            <a:endParaRPr sz="2800" dirty="0">
              <a:latin typeface="Calibri"/>
              <a:cs typeface="Calibri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0" y="1412801"/>
            <a:ext cx="5585749" cy="636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object 3"/>
          <p:cNvSpPr txBox="1">
            <a:spLocks noGrp="1"/>
          </p:cNvSpPr>
          <p:nvPr>
            <p:ph type="title"/>
          </p:nvPr>
        </p:nvSpPr>
        <p:spPr>
          <a:xfrm>
            <a:off x="3070562" y="783116"/>
            <a:ext cx="4552315" cy="382153"/>
          </a:xfrm>
          <a:prstGeom prst="rect">
            <a:avLst/>
          </a:prstGeom>
        </p:spPr>
        <p:txBody>
          <a:bodyPr vert="horz" wrap="square" lIns="0" tIns="12697" rIns="0" bIns="0" rtlCol="0">
            <a:spAutoFit/>
          </a:bodyPr>
          <a:lstStyle/>
          <a:p>
            <a:pPr marL="12697">
              <a:spcBef>
                <a:spcPts val="100"/>
              </a:spcBef>
            </a:pPr>
            <a:r>
              <a:rPr lang="en-US" sz="2400" dirty="0" smtClean="0">
                <a:latin typeface="Calibri" pitchFamily="34" charset="0"/>
                <a:cs typeface="Calibri" pitchFamily="34" charset="0"/>
              </a:rPr>
              <a:t>Land allotment</a:t>
            </a:r>
            <a:endParaRPr sz="24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0485" y="6651336"/>
            <a:ext cx="460855" cy="87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181340" y="6651335"/>
            <a:ext cx="2419124" cy="8771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dirty="0" smtClean="0"/>
              <a:t>Old </a:t>
            </a:r>
            <a:r>
              <a:rPr lang="en-US" sz="1700" dirty="0" err="1" smtClean="0"/>
              <a:t>Abadi</a:t>
            </a:r>
            <a:r>
              <a:rPr lang="en-US" sz="1700" dirty="0" smtClean="0"/>
              <a:t> Area</a:t>
            </a:r>
          </a:p>
          <a:p>
            <a:r>
              <a:rPr lang="en-US" sz="1700" dirty="0" smtClean="0"/>
              <a:t>Extended </a:t>
            </a:r>
            <a:r>
              <a:rPr lang="en-US" sz="1700" dirty="0" err="1" smtClean="0"/>
              <a:t>Aabadi</a:t>
            </a:r>
            <a:r>
              <a:rPr lang="en-US" sz="1700" dirty="0" smtClean="0"/>
              <a:t> Area</a:t>
            </a:r>
          </a:p>
          <a:p>
            <a:r>
              <a:rPr lang="en-US" sz="1700" dirty="0" smtClean="0"/>
              <a:t>Barkheda Salam Boundary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636158" y="6146216"/>
            <a:ext cx="10903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Allotment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 txBox="1"/>
          <p:nvPr/>
        </p:nvSpPr>
        <p:spPr>
          <a:xfrm>
            <a:off x="247819" y="2042776"/>
            <a:ext cx="9522458" cy="4372347"/>
          </a:xfrm>
          <a:prstGeom prst="rect">
            <a:avLst/>
          </a:prstGeom>
        </p:spPr>
        <p:txBody>
          <a:bodyPr vert="horz" wrap="square" lIns="0" tIns="12061" rIns="0" bIns="0" rtlCol="0">
            <a:spAutoFit/>
          </a:bodyPr>
          <a:lstStyle/>
          <a:p>
            <a:pPr marL="355597" marR="103480" indent="-342900" algn="just">
              <a:spcBef>
                <a:spcPts val="95"/>
              </a:spcBef>
              <a:buFont typeface="Arial" pitchFamily="34" charset="0"/>
              <a:buChar char="•"/>
            </a:pPr>
            <a:r>
              <a:rPr sz="2000" spc="-4" dirty="0" smtClean="0">
                <a:solidFill>
                  <a:srgbClr val="FFFFFF"/>
                </a:solidFill>
                <a:latin typeface="Arial"/>
                <a:cs typeface="Arial"/>
              </a:rPr>
              <a:t>Construction </a:t>
            </a:r>
            <a:r>
              <a:rPr sz="2000" spc="-4" dirty="0">
                <a:solidFill>
                  <a:srgbClr val="FFFFFF"/>
                </a:solidFill>
                <a:latin typeface="Arial"/>
                <a:cs typeface="Arial"/>
              </a:rPr>
              <a:t>on these land parcels put to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residential purpose should </a:t>
            </a:r>
            <a:r>
              <a:rPr sz="2000" spc="-4" dirty="0">
                <a:solidFill>
                  <a:srgbClr val="FFFFFF"/>
                </a:solidFill>
                <a:latin typeface="Arial"/>
                <a:cs typeface="Arial"/>
              </a:rPr>
              <a:t>be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done  within </a:t>
            </a:r>
            <a:r>
              <a:rPr sz="2000" spc="-4" dirty="0">
                <a:solidFill>
                  <a:srgbClr val="FFFFFF"/>
                </a:solidFill>
                <a:latin typeface="Arial"/>
                <a:cs typeface="Arial"/>
              </a:rPr>
              <a:t>one year of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conversion </a:t>
            </a:r>
            <a:r>
              <a:rPr sz="2000" spc="-4" dirty="0">
                <a:solidFill>
                  <a:srgbClr val="FFFFFF"/>
                </a:solidFill>
                <a:latin typeface="Arial"/>
                <a:cs typeface="Arial"/>
              </a:rPr>
              <a:t>or else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automatically </a:t>
            </a:r>
            <a:r>
              <a:rPr sz="2000" spc="-4" dirty="0">
                <a:solidFill>
                  <a:srgbClr val="FFFFFF"/>
                </a:solidFill>
                <a:latin typeface="Arial"/>
                <a:cs typeface="Arial"/>
              </a:rPr>
              <a:t>that land will be registered  under agriculture and agriculture activity shall be</a:t>
            </a:r>
            <a:r>
              <a:rPr sz="200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4" dirty="0" smtClean="0">
                <a:solidFill>
                  <a:srgbClr val="FFFFFF"/>
                </a:solidFill>
                <a:latin typeface="Arial"/>
                <a:cs typeface="Arial"/>
              </a:rPr>
              <a:t>resumed.</a:t>
            </a:r>
            <a:endParaRPr lang="en-US" sz="2000" dirty="0">
              <a:latin typeface="Arial"/>
              <a:cs typeface="Arial"/>
            </a:endParaRPr>
          </a:p>
          <a:p>
            <a:pPr marL="355597" marR="103480" indent="-342900" algn="just">
              <a:spcBef>
                <a:spcPts val="95"/>
              </a:spcBef>
              <a:buFont typeface="Arial" pitchFamily="34" charset="0"/>
              <a:buChar char="•"/>
            </a:pPr>
            <a:r>
              <a:rPr sz="2000" spc="-10" dirty="0" smtClean="0">
                <a:solidFill>
                  <a:srgbClr val="FFFFFF"/>
                </a:solidFill>
                <a:latin typeface="Arial"/>
                <a:cs typeface="Arial"/>
              </a:rPr>
              <a:t>Land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banks should </a:t>
            </a:r>
            <a:r>
              <a:rPr sz="2000" spc="-4" dirty="0">
                <a:solidFill>
                  <a:srgbClr val="FFFFFF"/>
                </a:solidFill>
                <a:latin typeface="Arial"/>
                <a:cs typeface="Arial"/>
              </a:rPr>
              <a:t>be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created </a:t>
            </a:r>
            <a:r>
              <a:rPr sz="2000" spc="-4" dirty="0">
                <a:solidFill>
                  <a:srgbClr val="FFFFFF"/>
                </a:solidFill>
                <a:latin typeface="Arial"/>
                <a:cs typeface="Arial"/>
              </a:rPr>
              <a:t>to be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given </a:t>
            </a:r>
            <a:r>
              <a:rPr sz="2000" spc="-4" dirty="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landless labourers </a:t>
            </a:r>
            <a:r>
              <a:rPr sz="2000" spc="-4" dirty="0">
                <a:solidFill>
                  <a:srgbClr val="FFFFFF"/>
                </a:solidFill>
                <a:latin typeface="Arial"/>
                <a:cs typeface="Arial"/>
              </a:rPr>
              <a:t>on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lease for  </a:t>
            </a:r>
            <a:r>
              <a:rPr sz="2000" spc="-4" dirty="0" smtClean="0">
                <a:solidFill>
                  <a:srgbClr val="FFFFFF"/>
                </a:solidFill>
                <a:latin typeface="Arial"/>
                <a:cs typeface="Arial"/>
              </a:rPr>
              <a:t>cultivation.</a:t>
            </a:r>
            <a:endParaRPr lang="en-US" sz="2000" dirty="0">
              <a:latin typeface="Arial"/>
              <a:cs typeface="Arial"/>
            </a:endParaRPr>
          </a:p>
          <a:p>
            <a:pPr marL="355597" marR="103480" indent="-342900" algn="just">
              <a:spcBef>
                <a:spcPts val="95"/>
              </a:spcBef>
              <a:buFont typeface="Arial" pitchFamily="34" charset="0"/>
              <a:buChar char="•"/>
            </a:pPr>
            <a:r>
              <a:rPr sz="2000" spc="-10" dirty="0" err="1" smtClean="0">
                <a:solidFill>
                  <a:srgbClr val="FFFFFF"/>
                </a:solidFill>
                <a:latin typeface="Arial"/>
                <a:cs typeface="Arial"/>
              </a:rPr>
              <a:t>Abadi</a:t>
            </a:r>
            <a:r>
              <a:rPr sz="200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4" dirty="0">
                <a:solidFill>
                  <a:srgbClr val="FFFFFF"/>
                </a:solidFill>
                <a:latin typeface="Arial"/>
                <a:cs typeface="Arial"/>
              </a:rPr>
              <a:t>area has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been extended </a:t>
            </a:r>
            <a:r>
              <a:rPr sz="2000" spc="-4" dirty="0">
                <a:solidFill>
                  <a:srgbClr val="FFFFFF"/>
                </a:solidFill>
                <a:latin typeface="Arial"/>
                <a:cs typeface="Arial"/>
              </a:rPr>
              <a:t>on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major</a:t>
            </a:r>
            <a:r>
              <a:rPr sz="200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0" dirty="0" smtClean="0">
                <a:solidFill>
                  <a:srgbClr val="FFFFFF"/>
                </a:solidFill>
                <a:latin typeface="Arial"/>
                <a:cs typeface="Arial"/>
              </a:rPr>
              <a:t>roads.</a:t>
            </a:r>
            <a:endParaRPr lang="en-US" sz="2000" dirty="0">
              <a:latin typeface="Arial"/>
              <a:cs typeface="Arial"/>
            </a:endParaRPr>
          </a:p>
          <a:p>
            <a:pPr marL="355597" marR="103480" indent="-342900" algn="just">
              <a:spcBef>
                <a:spcPts val="95"/>
              </a:spcBef>
              <a:buFont typeface="Arial" pitchFamily="34" charset="0"/>
              <a:buChar char="•"/>
            </a:pPr>
            <a:r>
              <a:rPr sz="2000" spc="-10" dirty="0" smtClean="0">
                <a:solidFill>
                  <a:srgbClr val="FFFFFF"/>
                </a:solidFill>
                <a:latin typeface="Arial"/>
                <a:cs typeface="Arial"/>
              </a:rPr>
              <a:t>Road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network </a:t>
            </a:r>
            <a:r>
              <a:rPr sz="2000" spc="-4" dirty="0">
                <a:solidFill>
                  <a:srgbClr val="FFFFFF"/>
                </a:solidFill>
                <a:latin typeface="Arial"/>
                <a:cs typeface="Arial"/>
              </a:rPr>
              <a:t>should be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improved </a:t>
            </a:r>
            <a:r>
              <a:rPr sz="2000" spc="-4" dirty="0">
                <a:solidFill>
                  <a:srgbClr val="FFFFFF"/>
                </a:solidFill>
                <a:latin typeface="Arial"/>
                <a:cs typeface="Arial"/>
              </a:rPr>
              <a:t>as per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proposed </a:t>
            </a:r>
            <a:r>
              <a:rPr sz="2000" spc="-4" dirty="0">
                <a:solidFill>
                  <a:srgbClr val="FFFFFF"/>
                </a:solidFill>
                <a:latin typeface="Arial"/>
                <a:cs typeface="Arial"/>
              </a:rPr>
              <a:t>plan to reduce the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spread  </a:t>
            </a:r>
            <a:r>
              <a:rPr sz="2000" spc="-4" dirty="0">
                <a:solidFill>
                  <a:srgbClr val="FFFFFF"/>
                </a:solidFill>
                <a:latin typeface="Arial"/>
                <a:cs typeface="Arial"/>
              </a:rPr>
              <a:t>of </a:t>
            </a:r>
            <a:r>
              <a:rPr lang="en-US" sz="2000" spc="-10" dirty="0" err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000" spc="-10" dirty="0" err="1" smtClean="0">
                <a:solidFill>
                  <a:srgbClr val="FFFFFF"/>
                </a:solidFill>
                <a:latin typeface="Arial"/>
                <a:cs typeface="Arial"/>
              </a:rPr>
              <a:t>badi</a:t>
            </a:r>
            <a:r>
              <a:rPr sz="2000" spc="-14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0" dirty="0" smtClean="0">
                <a:solidFill>
                  <a:srgbClr val="FFFFFF"/>
                </a:solidFill>
                <a:latin typeface="Arial"/>
                <a:cs typeface="Arial"/>
              </a:rPr>
              <a:t>area.</a:t>
            </a:r>
            <a:endParaRPr lang="en-US" sz="2000" dirty="0">
              <a:latin typeface="Arial"/>
              <a:cs typeface="Arial"/>
            </a:endParaRPr>
          </a:p>
          <a:p>
            <a:pPr marL="355597" marR="103480" indent="-342900" algn="just">
              <a:spcBef>
                <a:spcPts val="95"/>
              </a:spcBef>
              <a:buFont typeface="Arial" pitchFamily="34" charset="0"/>
              <a:buChar char="•"/>
            </a:pPr>
            <a:r>
              <a:rPr sz="2000" spc="-10" dirty="0" smtClean="0">
                <a:solidFill>
                  <a:srgbClr val="FFFFFF"/>
                </a:solidFill>
                <a:latin typeface="Arial"/>
                <a:cs typeface="Arial"/>
              </a:rPr>
              <a:t>Present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density </a:t>
            </a:r>
            <a:r>
              <a:rPr sz="2000" spc="-4" dirty="0">
                <a:solidFill>
                  <a:srgbClr val="FFFFFF"/>
                </a:solidFill>
                <a:latin typeface="Arial"/>
                <a:cs typeface="Arial"/>
              </a:rPr>
              <a:t>of village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abadi </a:t>
            </a:r>
            <a:r>
              <a:rPr sz="2000" spc="-4" dirty="0">
                <a:solidFill>
                  <a:srgbClr val="FFFFFF"/>
                </a:solidFill>
                <a:latin typeface="Arial"/>
                <a:cs typeface="Arial"/>
              </a:rPr>
              <a:t>area is 143 and for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proposed population  projection </a:t>
            </a:r>
            <a:r>
              <a:rPr sz="2000" spc="-4" dirty="0">
                <a:solidFill>
                  <a:srgbClr val="FFFFFF"/>
                </a:solidFill>
                <a:latin typeface="Arial"/>
                <a:cs typeface="Arial"/>
              </a:rPr>
              <a:t>in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2021 </a:t>
            </a:r>
            <a:r>
              <a:rPr sz="2000" spc="-4" dirty="0">
                <a:solidFill>
                  <a:srgbClr val="FFFFFF"/>
                </a:solidFill>
                <a:latin typeface="Arial"/>
                <a:cs typeface="Arial"/>
              </a:rPr>
              <a:t>will be 164.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Abadi </a:t>
            </a:r>
            <a:r>
              <a:rPr sz="2000" spc="-4" dirty="0">
                <a:solidFill>
                  <a:srgbClr val="FFFFFF"/>
                </a:solidFill>
                <a:latin typeface="Arial"/>
                <a:cs typeface="Arial"/>
              </a:rPr>
              <a:t>area can easily absorb density of 175 pph  with the existing transport network,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hence </a:t>
            </a:r>
            <a:r>
              <a:rPr sz="2000" spc="-4" dirty="0">
                <a:solidFill>
                  <a:srgbClr val="FFFFFF"/>
                </a:solidFill>
                <a:latin typeface="Arial"/>
                <a:cs typeface="Arial"/>
              </a:rPr>
              <a:t>no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need </a:t>
            </a:r>
            <a:r>
              <a:rPr sz="2000" spc="-4" dirty="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expand </a:t>
            </a:r>
            <a:r>
              <a:rPr sz="2000" spc="-4" dirty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abadi area.  However </a:t>
            </a:r>
            <a:r>
              <a:rPr sz="2000" spc="-4" dirty="0">
                <a:solidFill>
                  <a:srgbClr val="FFFFFF"/>
                </a:solidFill>
                <a:latin typeface="Arial"/>
                <a:cs typeface="Arial"/>
              </a:rPr>
              <a:t>the development along the village road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contiguous </a:t>
            </a:r>
            <a:r>
              <a:rPr sz="2000" spc="-4" dirty="0">
                <a:solidFill>
                  <a:srgbClr val="FFFFFF"/>
                </a:solidFill>
                <a:latin typeface="Arial"/>
                <a:cs typeface="Arial"/>
              </a:rPr>
              <a:t>to the original 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abadi </a:t>
            </a:r>
            <a:r>
              <a:rPr sz="2000" spc="-4" dirty="0">
                <a:solidFill>
                  <a:srgbClr val="FFFFFF"/>
                </a:solidFill>
                <a:latin typeface="Arial"/>
                <a:cs typeface="Arial"/>
              </a:rPr>
              <a:t>area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needs </a:t>
            </a:r>
            <a:r>
              <a:rPr sz="2000" spc="-4" dirty="0">
                <a:solidFill>
                  <a:srgbClr val="FFFFFF"/>
                </a:solidFill>
                <a:latin typeface="Arial"/>
                <a:cs typeface="Arial"/>
              </a:rPr>
              <a:t>to be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regularized </a:t>
            </a:r>
            <a:r>
              <a:rPr sz="2000" spc="-4" dirty="0">
                <a:solidFill>
                  <a:srgbClr val="FFFFFF"/>
                </a:solidFill>
                <a:latin typeface="Arial"/>
                <a:cs typeface="Arial"/>
              </a:rPr>
              <a:t>as per the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provisions </a:t>
            </a:r>
            <a:r>
              <a:rPr sz="2000" spc="-4" dirty="0">
                <a:solidFill>
                  <a:srgbClr val="FFFFFF"/>
                </a:solidFill>
                <a:latin typeface="Arial"/>
                <a:cs typeface="Arial"/>
              </a:rPr>
              <a:t>of the M. </a:t>
            </a:r>
            <a:r>
              <a:rPr sz="2000" spc="-135" dirty="0">
                <a:solidFill>
                  <a:srgbClr val="FFFFFF"/>
                </a:solidFill>
                <a:latin typeface="Arial"/>
                <a:cs typeface="Arial"/>
              </a:rPr>
              <a:t>P.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Land  Revenue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Code.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5" name="object 3"/>
          <p:cNvSpPr txBox="1">
            <a:spLocks noGrp="1"/>
          </p:cNvSpPr>
          <p:nvPr>
            <p:ph type="title"/>
          </p:nvPr>
        </p:nvSpPr>
        <p:spPr>
          <a:xfrm>
            <a:off x="3070562" y="775422"/>
            <a:ext cx="4552315" cy="397542"/>
          </a:xfrm>
          <a:prstGeom prst="rect">
            <a:avLst/>
          </a:prstGeom>
        </p:spPr>
        <p:txBody>
          <a:bodyPr vert="horz" wrap="square" lIns="0" tIns="12697" rIns="0" bIns="0" rtlCol="0">
            <a:spAutoFit/>
          </a:bodyPr>
          <a:lstStyle/>
          <a:p>
            <a:pPr marL="12697">
              <a:spcBef>
                <a:spcPts val="100"/>
              </a:spcBef>
            </a:pPr>
            <a:r>
              <a:rPr lang="en-US" sz="2500" dirty="0" smtClean="0"/>
              <a:t>Land use</a:t>
            </a:r>
            <a:endParaRPr sz="25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/>
          <p:nvPr/>
        </p:nvSpPr>
        <p:spPr>
          <a:xfrm>
            <a:off x="685799" y="2093469"/>
            <a:ext cx="8894353" cy="2613533"/>
          </a:xfrm>
          <a:prstGeom prst="rect">
            <a:avLst/>
          </a:prstGeom>
        </p:spPr>
        <p:txBody>
          <a:bodyPr vert="horz" wrap="square" lIns="0" tIns="12697" rIns="0" bIns="0" rtlCol="0">
            <a:spAutoFit/>
          </a:bodyPr>
          <a:lstStyle/>
          <a:p>
            <a:pPr marL="469897" marR="80627" indent="-457200" algn="just">
              <a:spcBef>
                <a:spcPts val="100"/>
              </a:spcBef>
              <a:buSzPct val="96428"/>
              <a:buFont typeface="Arial" pitchFamily="34" charset="0"/>
              <a:buChar char="•"/>
              <a:tabLst>
                <a:tab pos="138398" algn="l"/>
              </a:tabLst>
            </a:pPr>
            <a:r>
              <a:rPr sz="2800" dirty="0" smtClean="0">
                <a:solidFill>
                  <a:srgbClr val="FFFFFF"/>
                </a:solidFill>
                <a:latin typeface="Arial"/>
                <a:cs typeface="Arial"/>
              </a:rPr>
              <a:t>Colonies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/ layouts by </a:t>
            </a:r>
            <a:r>
              <a:rPr sz="2800" spc="-4" dirty="0">
                <a:solidFill>
                  <a:srgbClr val="FFFFFF"/>
                </a:solidFill>
                <a:latin typeface="Arial"/>
                <a:cs typeface="Arial"/>
              </a:rPr>
              <a:t>SDM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as per MP LR code</a:t>
            </a:r>
            <a:r>
              <a:rPr sz="2800" spc="-1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and  Madhya Pradesh Gram Panchayat (Registration of  Coloniser </a:t>
            </a:r>
            <a:r>
              <a:rPr sz="2800" spc="-65" dirty="0">
                <a:solidFill>
                  <a:srgbClr val="FFFFFF"/>
                </a:solidFill>
                <a:latin typeface="Arial"/>
                <a:cs typeface="Arial"/>
              </a:rPr>
              <a:t>Terms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and Conditions) Rules</a:t>
            </a:r>
            <a:r>
              <a:rPr sz="2800" spc="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1999.</a:t>
            </a:r>
            <a:endParaRPr sz="2800" dirty="0">
              <a:latin typeface="Arial"/>
              <a:cs typeface="Arial"/>
            </a:endParaRPr>
          </a:p>
          <a:p>
            <a:pPr algn="just">
              <a:spcBef>
                <a:spcPts val="25"/>
              </a:spcBef>
            </a:pPr>
            <a:endParaRPr sz="2900" dirty="0" smtClean="0">
              <a:latin typeface="Times New Roman"/>
              <a:cs typeface="Times New Roman"/>
            </a:endParaRPr>
          </a:p>
          <a:p>
            <a:pPr marL="469897" marR="5080" indent="-457200" algn="just">
              <a:buFont typeface="Arial" pitchFamily="34" charset="0"/>
              <a:buChar char="•"/>
            </a:pPr>
            <a:r>
              <a:rPr sz="2800" dirty="0" smtClean="0">
                <a:solidFill>
                  <a:srgbClr val="FFFFFF"/>
                </a:solidFill>
                <a:latin typeface="Arial"/>
                <a:cs typeface="Arial"/>
              </a:rPr>
              <a:t>Individual plots by Gram </a:t>
            </a:r>
            <a:r>
              <a:rPr sz="2800" dirty="0" err="1" smtClean="0">
                <a:solidFill>
                  <a:srgbClr val="FFFFFF"/>
                </a:solidFill>
                <a:latin typeface="Arial"/>
                <a:cs typeface="Arial"/>
              </a:rPr>
              <a:t>Panchayat</a:t>
            </a:r>
            <a:r>
              <a:rPr sz="2800" dirty="0" smtClean="0">
                <a:solidFill>
                  <a:srgbClr val="FFFFFF"/>
                </a:solidFill>
                <a:latin typeface="Arial"/>
                <a:cs typeface="Arial"/>
              </a:rPr>
              <a:t> as per MP  </a:t>
            </a:r>
            <a:r>
              <a:rPr sz="2800" dirty="0" err="1" smtClean="0">
                <a:solidFill>
                  <a:srgbClr val="FFFFFF"/>
                </a:solidFill>
                <a:latin typeface="Arial"/>
                <a:cs typeface="Arial"/>
              </a:rPr>
              <a:t>Panchayat</a:t>
            </a:r>
            <a:r>
              <a:rPr sz="280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-4" dirty="0" smtClean="0">
                <a:solidFill>
                  <a:srgbClr val="FFFFFF"/>
                </a:solidFill>
                <a:latin typeface="Arial"/>
                <a:cs typeface="Arial"/>
              </a:rPr>
              <a:t>Raj </a:t>
            </a:r>
            <a:r>
              <a:rPr sz="2800" spc="-14" dirty="0" err="1" smtClean="0">
                <a:solidFill>
                  <a:srgbClr val="FFFFFF"/>
                </a:solidFill>
                <a:latin typeface="Arial"/>
                <a:cs typeface="Arial"/>
              </a:rPr>
              <a:t>Avam</a:t>
            </a:r>
            <a:r>
              <a:rPr sz="2800" spc="-14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 smtClean="0">
                <a:solidFill>
                  <a:srgbClr val="FFFFFF"/>
                </a:solidFill>
                <a:latin typeface="Arial"/>
                <a:cs typeface="Arial"/>
              </a:rPr>
              <a:t>Gram </a:t>
            </a:r>
            <a:r>
              <a:rPr sz="2800" spc="-4" dirty="0" err="1" smtClean="0">
                <a:solidFill>
                  <a:srgbClr val="FFFFFF"/>
                </a:solidFill>
                <a:latin typeface="Arial"/>
                <a:cs typeface="Arial"/>
              </a:rPr>
              <a:t>Swaraj</a:t>
            </a:r>
            <a:r>
              <a:rPr sz="2800" spc="-4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 err="1" smtClean="0">
                <a:solidFill>
                  <a:srgbClr val="FFFFFF"/>
                </a:solidFill>
                <a:latin typeface="Arial"/>
                <a:cs typeface="Arial"/>
              </a:rPr>
              <a:t>Adhiniyam</a:t>
            </a:r>
            <a:r>
              <a:rPr sz="2800" spc="-33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 smtClean="0">
                <a:solidFill>
                  <a:srgbClr val="FFFFFF"/>
                </a:solidFill>
                <a:latin typeface="Arial"/>
                <a:cs typeface="Arial"/>
              </a:rPr>
              <a:t>1993</a:t>
            </a:r>
            <a:endParaRPr sz="280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0209"/>
            <a:ext cx="10058400" cy="7112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2" y="457202"/>
            <a:ext cx="832486" cy="555625"/>
          </a:xfrm>
          <a:custGeom>
            <a:avLst/>
            <a:gdLst/>
            <a:ahLst/>
            <a:cxnLst/>
            <a:rect l="l" t="t" r="r" b="b"/>
            <a:pathLst>
              <a:path w="832485" h="555625">
                <a:moveTo>
                  <a:pt x="832104" y="542544"/>
                </a:moveTo>
                <a:lnTo>
                  <a:pt x="13766" y="0"/>
                </a:lnTo>
                <a:lnTo>
                  <a:pt x="627" y="0"/>
                </a:lnTo>
                <a:lnTo>
                  <a:pt x="0" y="970"/>
                </a:lnTo>
                <a:lnTo>
                  <a:pt x="0" y="9384"/>
                </a:lnTo>
                <a:lnTo>
                  <a:pt x="823722" y="555498"/>
                </a:lnTo>
                <a:lnTo>
                  <a:pt x="832104" y="54254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9753599" cy="754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5181601" y="1905001"/>
            <a:ext cx="4419600" cy="51053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181601" y="2415540"/>
            <a:ext cx="4419600" cy="97917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181601" y="3394708"/>
            <a:ext cx="4419600" cy="97917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181601" y="4373880"/>
            <a:ext cx="4419600" cy="97917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181602" y="5353049"/>
            <a:ext cx="4419599" cy="97917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9" name="object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7259728"/>
              </p:ext>
            </p:extLst>
          </p:nvPr>
        </p:nvGraphicFramePr>
        <p:xfrm>
          <a:off x="202912" y="84138"/>
          <a:ext cx="9398289" cy="588011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54212"/>
                <a:gridCol w="856825"/>
                <a:gridCol w="807155"/>
                <a:gridCol w="692126"/>
                <a:gridCol w="749641"/>
                <a:gridCol w="56860"/>
                <a:gridCol w="807155"/>
                <a:gridCol w="922183"/>
                <a:gridCol w="921530"/>
                <a:gridCol w="806502"/>
                <a:gridCol w="805847"/>
                <a:gridCol w="806502"/>
                <a:gridCol w="311751"/>
              </a:tblGrid>
              <a:tr h="151600">
                <a:tc rowSpan="2">
                  <a:txBody>
                    <a:bodyPr/>
                    <a:lstStyle/>
                    <a:p>
                      <a:pPr marL="43624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00" b="1" spc="-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Phase</a:t>
                      </a:r>
                      <a:endParaRPr sz="100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  <a:p>
                      <a:pPr marL="9525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1000" b="1" spc="-1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Sector</a:t>
                      </a:r>
                      <a:endParaRPr sz="100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63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2546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00" b="1" spc="-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Phase 1</a:t>
                      </a:r>
                      <a:r>
                        <a:rPr sz="1000" b="1" spc="-2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(2018-19)</a:t>
                      </a:r>
                      <a:endParaRPr sz="100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63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120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00" b="1" spc="-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Phase 2</a:t>
                      </a:r>
                      <a:r>
                        <a:rPr sz="1000" b="1" spc="-2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(2019-20)</a:t>
                      </a:r>
                      <a:endParaRPr sz="100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63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3">
                  <a:txBody>
                    <a:bodyPr/>
                    <a:lstStyle/>
                    <a:p>
                      <a:pPr marL="1143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00" b="1" spc="-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Phase 3</a:t>
                      </a:r>
                      <a:endParaRPr sz="100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63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1143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00" b="1" spc="-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Phase 4</a:t>
                      </a:r>
                      <a:endParaRPr sz="100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63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1143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00" b="1" spc="-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Phase 5</a:t>
                      </a:r>
                      <a:endParaRPr sz="100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63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 dirty="0">
                        <a:solidFill>
                          <a:schemeClr val="bg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</a:tr>
              <a:tr h="308887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635" marB="0">
                    <a:lnL w="9525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000" b="1" spc="-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Location</a:t>
                      </a:r>
                      <a:endParaRPr sz="100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381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000" b="1" spc="-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Funding</a:t>
                      </a:r>
                      <a:endParaRPr sz="100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  <a:p>
                      <a:pPr marL="12700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1000" b="1" spc="-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Source</a:t>
                      </a:r>
                      <a:endParaRPr sz="100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381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000" b="1" spc="-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Location</a:t>
                      </a:r>
                      <a:endParaRPr sz="100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381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11430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000" b="1" spc="-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Funding</a:t>
                      </a:r>
                      <a:endParaRPr sz="100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  <a:p>
                      <a:pPr marL="12065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1000" b="1" spc="-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Source</a:t>
                      </a:r>
                      <a:endParaRPr sz="100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381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000" b="1" spc="-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Location</a:t>
                      </a:r>
                      <a:endParaRPr sz="100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381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11430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000" b="1" spc="-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Funding</a:t>
                      </a:r>
                      <a:endParaRPr sz="100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  <a:p>
                      <a:pPr marL="12065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1000" b="1" spc="-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Source</a:t>
                      </a:r>
                      <a:endParaRPr sz="100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381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000" b="1" spc="-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Location</a:t>
                      </a:r>
                      <a:endParaRPr sz="100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381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000" b="1" spc="-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Funding</a:t>
                      </a:r>
                      <a:endParaRPr sz="100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  <a:p>
                      <a:pPr marL="12700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1000" b="1" spc="-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Source</a:t>
                      </a:r>
                      <a:endParaRPr sz="100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381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12700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000" b="1" spc="-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Location</a:t>
                      </a:r>
                      <a:endParaRPr sz="100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381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11430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000" b="1" spc="-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Funding</a:t>
                      </a:r>
                      <a:endParaRPr sz="100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  <a:p>
                      <a:pPr marL="12065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1000" b="1" spc="-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Source</a:t>
                      </a:r>
                      <a:endParaRPr sz="100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381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</a:tcPr>
                </a:tc>
              </a:tr>
              <a:tr h="975113">
                <a:tc>
                  <a:txBody>
                    <a:bodyPr/>
                    <a:lstStyle/>
                    <a:p>
                      <a:pPr marL="9525">
                        <a:lnSpc>
                          <a:spcPct val="100000"/>
                        </a:lnSpc>
                        <a:spcBef>
                          <a:spcPts val="30"/>
                        </a:spcBef>
                        <a:tabLst>
                          <a:tab pos="703580" algn="l"/>
                        </a:tabLst>
                      </a:pPr>
                      <a:r>
                        <a:rPr sz="1000" b="1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Desil</a:t>
                      </a:r>
                      <a:r>
                        <a:rPr sz="1000" b="1" spc="-1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t</a:t>
                      </a:r>
                      <a:r>
                        <a:rPr sz="1000" b="1" spc="-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1000" b="1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ng	</a:t>
                      </a:r>
                      <a:r>
                        <a:rPr sz="1000" b="1" spc="-1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sz="1000" b="1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f</a:t>
                      </a:r>
                      <a:endParaRPr sz="100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  <a:p>
                      <a:pPr marL="9525" marR="234315">
                        <a:lnSpc>
                          <a:spcPct val="114799"/>
                        </a:lnSpc>
                        <a:spcBef>
                          <a:spcPts val="5"/>
                        </a:spcBef>
                      </a:pPr>
                      <a:r>
                        <a:rPr sz="1000" b="1" spc="-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water  c</a:t>
                      </a:r>
                      <a:r>
                        <a:rPr sz="1000" b="1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hann</a:t>
                      </a:r>
                      <a:r>
                        <a:rPr sz="1000" b="1" spc="-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sz="1000" b="1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ls</a:t>
                      </a:r>
                      <a:endParaRPr sz="100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381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000" spc="-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From</a:t>
                      </a:r>
                      <a:r>
                        <a:rPr sz="1000" spc="-3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large</a:t>
                      </a:r>
                      <a:endParaRPr sz="100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  <a:p>
                      <a:pPr marL="12065" marR="11430">
                        <a:lnSpc>
                          <a:spcPct val="114999"/>
                        </a:lnSpc>
                        <a:spcBef>
                          <a:spcPts val="5"/>
                        </a:spcBef>
                      </a:pPr>
                      <a:r>
                        <a:rPr sz="1000" spc="-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water body</a:t>
                      </a:r>
                      <a:r>
                        <a:rPr sz="1000" spc="-7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to  Railway line  </a:t>
                      </a:r>
                      <a:r>
                        <a:rPr sz="100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(2km)</a:t>
                      </a:r>
                      <a:endParaRPr sz="100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  <a:p>
                      <a:pPr marL="12065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100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(A)</a:t>
                      </a:r>
                      <a:endParaRPr sz="100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381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12700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000" spc="-1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Sarpanch</a:t>
                      </a:r>
                      <a:endParaRPr sz="100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  <a:p>
                      <a:pPr marL="12700" marR="178435">
                        <a:lnSpc>
                          <a:spcPct val="114799"/>
                        </a:lnSpc>
                        <a:spcBef>
                          <a:spcPts val="5"/>
                        </a:spcBef>
                      </a:pPr>
                      <a:r>
                        <a:rPr sz="1000" spc="-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Nidhi/  MNREGS</a:t>
                      </a:r>
                      <a:endParaRPr sz="100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381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000" spc="-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Sham-A-</a:t>
                      </a:r>
                      <a:endParaRPr sz="100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  <a:p>
                      <a:pPr marL="12065" marR="207010">
                        <a:lnSpc>
                          <a:spcPct val="114999"/>
                        </a:lnSpc>
                        <a:spcBef>
                          <a:spcPts val="5"/>
                        </a:spcBef>
                      </a:pPr>
                      <a:r>
                        <a:rPr sz="1000" spc="-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khal to  Land</a:t>
                      </a:r>
                      <a:r>
                        <a:rPr sz="1000" spc="-7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of  </a:t>
                      </a:r>
                      <a:r>
                        <a:rPr sz="100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Mr.</a:t>
                      </a:r>
                    </a:p>
                    <a:p>
                      <a:pPr marL="12065" marR="30480">
                        <a:lnSpc>
                          <a:spcPts val="1450"/>
                        </a:lnSpc>
                        <a:spcBef>
                          <a:spcPts val="75"/>
                        </a:spcBef>
                      </a:pPr>
                      <a:r>
                        <a:rPr sz="1000" spc="-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Jagannath  (1</a:t>
                      </a:r>
                      <a:r>
                        <a:rPr sz="1000" spc="-2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km)</a:t>
                      </a:r>
                      <a:endParaRPr sz="100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  <a:p>
                      <a:pPr marL="12065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00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(B)</a:t>
                      </a:r>
                    </a:p>
                  </a:txBody>
                  <a:tcPr marL="0" marR="0" marT="381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12065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000" spc="-1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Sarpanch</a:t>
                      </a:r>
                      <a:endParaRPr sz="100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  <a:p>
                      <a:pPr marL="12065" marR="178435">
                        <a:lnSpc>
                          <a:spcPct val="114799"/>
                        </a:lnSpc>
                        <a:spcBef>
                          <a:spcPts val="5"/>
                        </a:spcBef>
                      </a:pPr>
                      <a:r>
                        <a:rPr sz="1000" spc="-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Nidhi/  MNREGS</a:t>
                      </a:r>
                      <a:endParaRPr sz="100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381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000" spc="-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Sham-A-</a:t>
                      </a:r>
                      <a:endParaRPr sz="100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  <a:p>
                      <a:pPr marL="12065" marR="23495" algn="just">
                        <a:lnSpc>
                          <a:spcPct val="114900"/>
                        </a:lnSpc>
                        <a:spcBef>
                          <a:spcPts val="5"/>
                        </a:spcBef>
                      </a:pPr>
                      <a:r>
                        <a:rPr sz="1000" spc="-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khal to </a:t>
                      </a:r>
                      <a:r>
                        <a:rPr sz="1000" spc="-1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Land  </a:t>
                      </a:r>
                      <a:r>
                        <a:rPr sz="1000" spc="-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of </a:t>
                      </a:r>
                      <a:r>
                        <a:rPr sz="100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Mr </a:t>
                      </a:r>
                      <a:r>
                        <a:rPr sz="1000" spc="-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Kisan  Rathore</a:t>
                      </a:r>
                      <a:r>
                        <a:rPr sz="1000" spc="-7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(1/2  </a:t>
                      </a:r>
                      <a:r>
                        <a:rPr sz="100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km)</a:t>
                      </a:r>
                    </a:p>
                    <a:p>
                      <a:pPr marL="12065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1000" spc="-1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(C)</a:t>
                      </a:r>
                      <a:endParaRPr sz="100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381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000" spc="-1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Sarpanch</a:t>
                      </a:r>
                      <a:endParaRPr sz="100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  <a:p>
                      <a:pPr marL="12065" marR="291465">
                        <a:lnSpc>
                          <a:spcPct val="114799"/>
                        </a:lnSpc>
                        <a:spcBef>
                          <a:spcPts val="5"/>
                        </a:spcBef>
                      </a:pPr>
                      <a:r>
                        <a:rPr sz="1000" spc="-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Nidhi/  MNREGS</a:t>
                      </a:r>
                      <a:endParaRPr sz="100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381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000" spc="-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Lower </a:t>
                      </a:r>
                      <a:r>
                        <a:rPr sz="1000" spc="-1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Drain</a:t>
                      </a:r>
                      <a:endParaRPr sz="100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  <a:p>
                      <a:pPr marL="12065" marR="162560">
                        <a:lnSpc>
                          <a:spcPct val="114999"/>
                        </a:lnSpc>
                        <a:spcBef>
                          <a:spcPts val="5"/>
                        </a:spcBef>
                      </a:pPr>
                      <a:r>
                        <a:rPr sz="1000" spc="-1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Towards  </a:t>
                      </a:r>
                      <a:r>
                        <a:rPr sz="1000" spc="-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Railway</a:t>
                      </a:r>
                      <a:r>
                        <a:rPr sz="1000" spc="-5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line  </a:t>
                      </a:r>
                      <a:r>
                        <a:rPr sz="100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(1km)</a:t>
                      </a:r>
                    </a:p>
                    <a:p>
                      <a:pPr marL="12065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1000" spc="-1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(D)</a:t>
                      </a:r>
                      <a:endParaRPr sz="100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381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12700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000" spc="-1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Sarpanch</a:t>
                      </a:r>
                      <a:endParaRPr sz="100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  <a:p>
                      <a:pPr marL="12700" marR="179070">
                        <a:lnSpc>
                          <a:spcPct val="114799"/>
                        </a:lnSpc>
                        <a:spcBef>
                          <a:spcPts val="5"/>
                        </a:spcBef>
                      </a:pPr>
                      <a:r>
                        <a:rPr sz="1000" spc="-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Nidhi/  MNREGS</a:t>
                      </a:r>
                      <a:endParaRPr sz="100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381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12700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000" spc="-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water</a:t>
                      </a:r>
                      <a:r>
                        <a:rPr sz="1000" spc="-2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body</a:t>
                      </a:r>
                      <a:endParaRPr sz="100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381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12700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000" spc="-1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Sarpanch</a:t>
                      </a:r>
                      <a:endParaRPr sz="100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  <a:p>
                      <a:pPr marL="12065" marR="179705">
                        <a:lnSpc>
                          <a:spcPct val="114799"/>
                        </a:lnSpc>
                        <a:spcBef>
                          <a:spcPts val="5"/>
                        </a:spcBef>
                      </a:pPr>
                      <a:r>
                        <a:rPr sz="1000" spc="-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Nidhi/  MNREGS</a:t>
                      </a:r>
                      <a:endParaRPr sz="100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381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</a:tcPr>
                </a:tc>
              </a:tr>
              <a:tr h="4152279">
                <a:tc gridSpan="13">
                  <a:txBody>
                    <a:bodyPr/>
                    <a:lstStyle/>
                    <a:p>
                      <a:pPr marL="544830" marR="5086985">
                        <a:lnSpc>
                          <a:spcPct val="100000"/>
                        </a:lnSpc>
                        <a:spcBef>
                          <a:spcPts val="2085"/>
                        </a:spcBef>
                        <a:tabLst>
                          <a:tab pos="1233805" algn="l"/>
                        </a:tabLst>
                      </a:pPr>
                      <a:endParaRPr lang="en-US" sz="2400" b="0" dirty="0" smtClean="0">
                        <a:solidFill>
                          <a:schemeClr val="bg1"/>
                        </a:solidFill>
                        <a:latin typeface="Times New Roman"/>
                        <a:cs typeface="Times New Roman"/>
                      </a:endParaRPr>
                    </a:p>
                    <a:p>
                      <a:pPr marL="544830" marR="5086985">
                        <a:lnSpc>
                          <a:spcPct val="100000"/>
                        </a:lnSpc>
                        <a:spcBef>
                          <a:spcPts val="2085"/>
                        </a:spcBef>
                        <a:tabLst>
                          <a:tab pos="1233805" algn="l"/>
                        </a:tabLst>
                      </a:pPr>
                      <a:r>
                        <a:rPr sz="2400" b="1" dirty="0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Phase wise </a:t>
                      </a:r>
                      <a:r>
                        <a:rPr sz="2400" b="1" spc="-5" dirty="0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marking </a:t>
                      </a:r>
                      <a:r>
                        <a:rPr sz="2400" b="1" dirty="0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of  </a:t>
                      </a:r>
                      <a:r>
                        <a:rPr sz="2400" b="1" spc="-10" dirty="0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proposed </a:t>
                      </a:r>
                      <a:r>
                        <a:rPr sz="2400" b="1" spc="-15" dirty="0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drainage</a:t>
                      </a:r>
                      <a:r>
                        <a:rPr sz="2400" b="1" spc="-30" dirty="0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400" b="1" spc="-10" dirty="0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network  </a:t>
                      </a:r>
                      <a:r>
                        <a:rPr sz="2400" b="1" spc="-5" dirty="0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plan	supported by </a:t>
                      </a:r>
                      <a:r>
                        <a:rPr sz="2400" b="1" dirty="0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funding  </a:t>
                      </a:r>
                      <a:r>
                        <a:rPr sz="2400" b="1" spc="-5" dirty="0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mechanism </a:t>
                      </a:r>
                      <a:r>
                        <a:rPr sz="2400" b="1" dirty="0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and </a:t>
                      </a:r>
                      <a:r>
                        <a:rPr sz="2400" b="1" spc="-15" dirty="0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converging  </a:t>
                      </a:r>
                      <a:r>
                        <a:rPr sz="2400" b="1" spc="-5" dirty="0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financial </a:t>
                      </a:r>
                      <a:r>
                        <a:rPr sz="2400" b="1" spc="-10" dirty="0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resources </a:t>
                      </a:r>
                      <a:r>
                        <a:rPr sz="2400" b="1" spc="-5" dirty="0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through  schemes projects </a:t>
                      </a:r>
                      <a:r>
                        <a:rPr sz="2400" b="1" dirty="0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and  funds</a:t>
                      </a:r>
                      <a:endParaRPr sz="2400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</a:tbl>
          </a:graphicData>
        </a:graphic>
      </p:graphicFrame>
      <p:sp>
        <p:nvSpPr>
          <p:cNvPr id="10" name="object 10"/>
          <p:cNvSpPr/>
          <p:nvPr/>
        </p:nvSpPr>
        <p:spPr>
          <a:xfrm>
            <a:off x="5181602" y="6332220"/>
            <a:ext cx="4419599" cy="98298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2" y="7184598"/>
            <a:ext cx="4419599" cy="607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5251" y="5335903"/>
            <a:ext cx="390525" cy="815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185776" y="5283623"/>
            <a:ext cx="191154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Village Boundary</a:t>
            </a:r>
          </a:p>
          <a:p>
            <a:r>
              <a:rPr lang="en-US" sz="1400" dirty="0" smtClean="0"/>
              <a:t>Waste Stabilization Pond</a:t>
            </a:r>
          </a:p>
          <a:p>
            <a:r>
              <a:rPr lang="en-US" sz="1400" dirty="0" smtClean="0"/>
              <a:t>1 m</a:t>
            </a:r>
          </a:p>
          <a:p>
            <a:r>
              <a:rPr lang="en-US" sz="1400" dirty="0" smtClean="0"/>
              <a:t>Roads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778008" y="6177320"/>
            <a:ext cx="16628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Proposed Drainage</a:t>
            </a:r>
            <a:endParaRPr lang="en-IN" sz="1400" b="1" dirty="0"/>
          </a:p>
        </p:txBody>
      </p:sp>
      <p:pic>
        <p:nvPicPr>
          <p:cNvPr id="23559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4920" y="6407086"/>
            <a:ext cx="1285875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13"/>
          <p:cNvSpPr txBox="1"/>
          <p:nvPr/>
        </p:nvSpPr>
        <p:spPr>
          <a:xfrm>
            <a:off x="6208981" y="2273204"/>
            <a:ext cx="3564520" cy="3783084"/>
          </a:xfrm>
          <a:prstGeom prst="rect">
            <a:avLst/>
          </a:prstGeom>
        </p:spPr>
        <p:txBody>
          <a:bodyPr vert="horz" wrap="square" lIns="0" tIns="12697" rIns="0" bIns="0" rtlCol="0">
            <a:spAutoFit/>
          </a:bodyPr>
          <a:lstStyle/>
          <a:p>
            <a:pPr marL="192360" marR="493281" indent="-180298">
              <a:spcBef>
                <a:spcPts val="100"/>
              </a:spcBef>
              <a:buFont typeface="Arial"/>
              <a:buChar char="•"/>
              <a:tabLst>
                <a:tab pos="192994" algn="l"/>
              </a:tabLst>
            </a:pPr>
            <a:r>
              <a:rPr sz="2500" spc="-10" dirty="0">
                <a:solidFill>
                  <a:srgbClr val="FFFFFF"/>
                </a:solidFill>
                <a:latin typeface="Calibri"/>
                <a:cs typeface="Calibri"/>
              </a:rPr>
              <a:t>Selected </a:t>
            </a:r>
            <a:r>
              <a:rPr sz="2500" spc="-4" dirty="0">
                <a:solidFill>
                  <a:srgbClr val="FFFFFF"/>
                </a:solidFill>
                <a:latin typeface="Calibri"/>
                <a:cs typeface="Calibri"/>
              </a:rPr>
              <a:t>village lies  </a:t>
            </a:r>
            <a:r>
              <a:rPr sz="2500" spc="-14" dirty="0">
                <a:solidFill>
                  <a:srgbClr val="FFFFFF"/>
                </a:solidFill>
                <a:latin typeface="Calibri"/>
                <a:cs typeface="Calibri"/>
              </a:rPr>
              <a:t>just </a:t>
            </a:r>
            <a:r>
              <a:rPr sz="2500" spc="-4" dirty="0">
                <a:solidFill>
                  <a:srgbClr val="FFFFFF"/>
                </a:solidFill>
                <a:latin typeface="Calibri"/>
                <a:cs typeface="Calibri"/>
              </a:rPr>
              <a:t>outside </a:t>
            </a:r>
            <a:r>
              <a:rPr sz="2500" dirty="0">
                <a:solidFill>
                  <a:srgbClr val="FFFFFF"/>
                </a:solidFill>
                <a:latin typeface="Calibri"/>
                <a:cs typeface="Calibri"/>
              </a:rPr>
              <a:t>Bhopal  Planning </a:t>
            </a:r>
            <a:r>
              <a:rPr sz="2500" spc="-14" dirty="0">
                <a:solidFill>
                  <a:srgbClr val="FFFFFF"/>
                </a:solidFill>
                <a:latin typeface="Calibri"/>
                <a:cs typeface="Calibri"/>
              </a:rPr>
              <a:t>Area  </a:t>
            </a:r>
            <a:r>
              <a:rPr sz="2500" spc="-20" dirty="0">
                <a:solidFill>
                  <a:srgbClr val="FFFFFF"/>
                </a:solidFill>
                <a:latin typeface="Calibri"/>
                <a:cs typeface="Calibri"/>
              </a:rPr>
              <a:t>boundary.</a:t>
            </a:r>
            <a:endParaRPr sz="2500" dirty="0">
              <a:latin typeface="Calibri"/>
              <a:cs typeface="Calibri"/>
            </a:endParaRPr>
          </a:p>
          <a:p>
            <a:pPr marL="192360" marR="5080" indent="-180298">
              <a:spcBef>
                <a:spcPts val="1200"/>
              </a:spcBef>
              <a:buFont typeface="Arial"/>
              <a:buChar char="•"/>
              <a:tabLst>
                <a:tab pos="192994" algn="l"/>
              </a:tabLst>
            </a:pPr>
            <a:r>
              <a:rPr sz="2500" spc="-10" dirty="0">
                <a:solidFill>
                  <a:srgbClr val="FFFFFF"/>
                </a:solidFill>
                <a:latin typeface="Calibri"/>
                <a:cs typeface="Calibri"/>
              </a:rPr>
              <a:t>Selected </a:t>
            </a:r>
            <a:r>
              <a:rPr sz="2500" dirty="0">
                <a:solidFill>
                  <a:srgbClr val="FFFFFF"/>
                </a:solidFill>
                <a:latin typeface="Calibri"/>
                <a:cs typeface="Calibri"/>
              </a:rPr>
              <a:t>as an</a:t>
            </a:r>
            <a:r>
              <a:rPr sz="2500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500" spc="-14" dirty="0">
                <a:solidFill>
                  <a:srgbClr val="FFFFFF"/>
                </a:solidFill>
                <a:latin typeface="Calibri"/>
                <a:cs typeface="Calibri"/>
              </a:rPr>
              <a:t>example  </a:t>
            </a:r>
            <a:r>
              <a:rPr sz="2500" spc="-4" dirty="0">
                <a:solidFill>
                  <a:srgbClr val="FFFFFF"/>
                </a:solidFill>
                <a:latin typeface="Calibri"/>
                <a:cs typeface="Calibri"/>
              </a:rPr>
              <a:t>of </a:t>
            </a:r>
            <a:r>
              <a:rPr sz="2500" spc="-4" dirty="0" err="1" smtClean="0">
                <a:solidFill>
                  <a:srgbClr val="FFFFFF"/>
                </a:solidFill>
                <a:latin typeface="Calibri"/>
                <a:cs typeface="Calibri"/>
              </a:rPr>
              <a:t>peri</a:t>
            </a:r>
            <a:r>
              <a:rPr sz="2500" spc="-4" dirty="0" smtClean="0">
                <a:solidFill>
                  <a:srgbClr val="FFFFFF"/>
                </a:solidFill>
                <a:latin typeface="Calibri"/>
                <a:cs typeface="Calibri"/>
              </a:rPr>
              <a:t>‐urban </a:t>
            </a:r>
            <a:r>
              <a:rPr sz="2500" spc="-4" dirty="0">
                <a:solidFill>
                  <a:srgbClr val="FFFFFF"/>
                </a:solidFill>
                <a:latin typeface="Calibri"/>
                <a:cs typeface="Calibri"/>
              </a:rPr>
              <a:t>village.</a:t>
            </a:r>
            <a:endParaRPr sz="2500" dirty="0">
              <a:latin typeface="Calibri"/>
              <a:cs typeface="Calibri"/>
            </a:endParaRPr>
          </a:p>
          <a:p>
            <a:pPr marL="192360" marR="76817" indent="-180298">
              <a:spcBef>
                <a:spcPts val="1200"/>
              </a:spcBef>
              <a:buFont typeface="Arial"/>
              <a:buChar char="•"/>
              <a:tabLst>
                <a:tab pos="192994" algn="l"/>
              </a:tabLst>
            </a:pPr>
            <a:r>
              <a:rPr sz="2500" dirty="0">
                <a:solidFill>
                  <a:srgbClr val="FFFFFF"/>
                </a:solidFill>
                <a:latin typeface="Calibri"/>
                <a:cs typeface="Calibri"/>
              </a:rPr>
              <a:t>Need </a:t>
            </a:r>
            <a:r>
              <a:rPr sz="2500" spc="-14" dirty="0">
                <a:solidFill>
                  <a:srgbClr val="FFFFFF"/>
                </a:solidFill>
                <a:latin typeface="Calibri"/>
                <a:cs typeface="Calibri"/>
              </a:rPr>
              <a:t>to </a:t>
            </a:r>
            <a:r>
              <a:rPr sz="2500" spc="-10" dirty="0">
                <a:solidFill>
                  <a:srgbClr val="FFFFFF"/>
                </a:solidFill>
                <a:latin typeface="Calibri"/>
                <a:cs typeface="Calibri"/>
              </a:rPr>
              <a:t>prioritize</a:t>
            </a:r>
            <a:r>
              <a:rPr sz="2500" spc="-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500" spc="-4" dirty="0">
                <a:solidFill>
                  <a:srgbClr val="FFFFFF"/>
                </a:solidFill>
                <a:latin typeface="Calibri"/>
                <a:cs typeface="Calibri"/>
              </a:rPr>
              <a:t>such  </a:t>
            </a:r>
            <a:r>
              <a:rPr sz="2500" spc="-10" dirty="0">
                <a:solidFill>
                  <a:srgbClr val="FFFFFF"/>
                </a:solidFill>
                <a:latin typeface="Calibri"/>
                <a:cs typeface="Calibri"/>
              </a:rPr>
              <a:t>settlements </a:t>
            </a:r>
            <a:r>
              <a:rPr sz="2500" spc="-4" dirty="0">
                <a:solidFill>
                  <a:srgbClr val="FFFFFF"/>
                </a:solidFill>
                <a:latin typeface="Calibri"/>
                <a:cs typeface="Calibri"/>
              </a:rPr>
              <a:t>due </a:t>
            </a:r>
            <a:r>
              <a:rPr sz="2500" spc="-25" dirty="0">
                <a:solidFill>
                  <a:srgbClr val="FFFFFF"/>
                </a:solidFill>
                <a:latin typeface="Calibri"/>
                <a:cs typeface="Calibri"/>
              </a:rPr>
              <a:t>to  </a:t>
            </a:r>
            <a:r>
              <a:rPr sz="2500" spc="-14" dirty="0">
                <a:solidFill>
                  <a:srgbClr val="FFFFFF"/>
                </a:solidFill>
                <a:latin typeface="Calibri"/>
                <a:cs typeface="Calibri"/>
              </a:rPr>
              <a:t>proximity to</a:t>
            </a:r>
            <a:r>
              <a:rPr sz="25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500" spc="-35" dirty="0">
                <a:solidFill>
                  <a:srgbClr val="FFFFFF"/>
                </a:solidFill>
                <a:latin typeface="Calibri"/>
                <a:cs typeface="Calibri"/>
              </a:rPr>
              <a:t>city.</a:t>
            </a:r>
            <a:endParaRPr sz="2500" dirty="0">
              <a:latin typeface="Calibri"/>
              <a:cs typeface="Calibri"/>
            </a:endParaRPr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854" y="1985169"/>
            <a:ext cx="5318149" cy="5122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842257" y="431334"/>
            <a:ext cx="4779257" cy="920157"/>
          </a:xfrm>
        </p:spPr>
        <p:txBody>
          <a:bodyPr>
            <a:noAutofit/>
          </a:bodyPr>
          <a:lstStyle/>
          <a:p>
            <a:r>
              <a:rPr lang="en-US" sz="2400" dirty="0">
                <a:latin typeface="Calibri" pitchFamily="34" charset="0"/>
                <a:cs typeface="Calibri" pitchFamily="34" charset="0"/>
              </a:rPr>
              <a:t>Location of Selected Village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889" y="461963"/>
            <a:ext cx="5553075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1434" y="4635091"/>
            <a:ext cx="345642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4589" y="5613231"/>
            <a:ext cx="345642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4589" y="6420908"/>
            <a:ext cx="38920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960641" y="4640181"/>
            <a:ext cx="8354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Roads</a:t>
            </a:r>
          </a:p>
          <a:p>
            <a:r>
              <a:rPr lang="en-US" sz="1400" dirty="0" smtClean="0"/>
              <a:t>Buildings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969456" y="5673654"/>
            <a:ext cx="8178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Dust Bin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985454" y="6409631"/>
            <a:ext cx="72167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Phase 2</a:t>
            </a:r>
          </a:p>
          <a:p>
            <a:r>
              <a:rPr lang="en-US" sz="1400" dirty="0" smtClean="0"/>
              <a:t>Phase 3</a:t>
            </a:r>
          </a:p>
          <a:p>
            <a:r>
              <a:rPr lang="en-US" sz="1400" dirty="0" smtClean="0"/>
              <a:t>Phase 4</a:t>
            </a:r>
          </a:p>
          <a:p>
            <a:r>
              <a:rPr lang="en-US" sz="1400" dirty="0" smtClean="0"/>
              <a:t>Phase 5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584589" y="5181287"/>
            <a:ext cx="9701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Dust Bin</a:t>
            </a:r>
            <a:endParaRPr lang="en-IN" sz="16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6584589" y="6022951"/>
            <a:ext cx="17235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Dust Bin Locality</a:t>
            </a:r>
            <a:endParaRPr lang="en-IN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605" y="1550893"/>
            <a:ext cx="5533220" cy="619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4646" y="141745"/>
            <a:ext cx="8237801" cy="1197761"/>
          </a:xfrm>
        </p:spPr>
        <p:txBody>
          <a:bodyPr>
            <a:noAutofit/>
          </a:bodyPr>
          <a:lstStyle/>
          <a:p>
            <a:r>
              <a:rPr lang="en-US" dirty="0">
                <a:latin typeface="Calibri" pitchFamily="34" charset="0"/>
                <a:cs typeface="Calibri" pitchFamily="34" charset="0"/>
              </a:rPr>
              <a:t>A final Proposed  Land use plan  compiling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all  </a:t>
            </a:r>
            <a:r>
              <a:rPr lang="en-US" dirty="0">
                <a:latin typeface="Calibri" pitchFamily="34" charset="0"/>
                <a:cs typeface="Calibri" pitchFamily="34" charset="0"/>
              </a:rPr>
              <a:t>proposals is a must  to evaluate the  distribution of funds  and cumulative  spatial implications.</a:t>
            </a:r>
            <a:br>
              <a:rPr lang="en-US" dirty="0">
                <a:latin typeface="Calibri" pitchFamily="34" charset="0"/>
                <a:cs typeface="Calibri" pitchFamily="34" charset="0"/>
              </a:rPr>
            </a:b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03570" y="4347056"/>
            <a:ext cx="1801968" cy="34317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50" dirty="0" smtClean="0"/>
              <a:t>Village Boundary</a:t>
            </a:r>
          </a:p>
          <a:p>
            <a:r>
              <a:rPr lang="en-US" sz="1550" dirty="0" smtClean="0"/>
              <a:t>Road</a:t>
            </a:r>
          </a:p>
          <a:p>
            <a:r>
              <a:rPr lang="en-US" sz="1550" dirty="0" smtClean="0"/>
              <a:t>Railway Line</a:t>
            </a:r>
          </a:p>
          <a:p>
            <a:r>
              <a:rPr lang="en-US" sz="1550" dirty="0" smtClean="0"/>
              <a:t>Proposed Residential</a:t>
            </a:r>
          </a:p>
          <a:p>
            <a:r>
              <a:rPr lang="en-US" sz="1550" dirty="0" smtClean="0"/>
              <a:t>Barren Land</a:t>
            </a:r>
          </a:p>
          <a:p>
            <a:r>
              <a:rPr lang="en-US" sz="1550" dirty="0" err="1" smtClean="0"/>
              <a:t>Abadi</a:t>
            </a:r>
            <a:r>
              <a:rPr lang="en-US" sz="1550" dirty="0" smtClean="0"/>
              <a:t> Area</a:t>
            </a:r>
          </a:p>
          <a:p>
            <a:r>
              <a:rPr lang="en-US" sz="1550" dirty="0" smtClean="0"/>
              <a:t>Water Body</a:t>
            </a:r>
          </a:p>
          <a:p>
            <a:r>
              <a:rPr lang="en-US" sz="1550" dirty="0" smtClean="0"/>
              <a:t>Agriculture</a:t>
            </a:r>
          </a:p>
          <a:p>
            <a:r>
              <a:rPr lang="en-US" sz="1550" dirty="0" smtClean="0"/>
              <a:t>New Residential</a:t>
            </a:r>
          </a:p>
          <a:p>
            <a:r>
              <a:rPr lang="en-US" sz="1550" dirty="0" smtClean="0"/>
              <a:t>Grazing Land</a:t>
            </a:r>
          </a:p>
          <a:p>
            <a:r>
              <a:rPr lang="en-US" sz="1550" dirty="0" smtClean="0"/>
              <a:t>Fallow Land</a:t>
            </a:r>
          </a:p>
          <a:p>
            <a:r>
              <a:rPr lang="en-US" sz="1550" dirty="0" smtClean="0"/>
              <a:t>Industrial</a:t>
            </a:r>
          </a:p>
          <a:p>
            <a:r>
              <a:rPr lang="en-US" sz="1550" dirty="0" smtClean="0"/>
              <a:t>PSP</a:t>
            </a:r>
          </a:p>
          <a:p>
            <a:r>
              <a:rPr lang="en-US" sz="1550" dirty="0" smtClean="0"/>
              <a:t>Transport</a:t>
            </a: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9025" y="4347056"/>
            <a:ext cx="428625" cy="120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9025" y="5556731"/>
            <a:ext cx="42862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9024" y="6775931"/>
            <a:ext cx="428625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726206" y="3748185"/>
            <a:ext cx="1497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Land Use Plan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860815" y="567875"/>
            <a:ext cx="6855233" cy="750843"/>
          </a:xfrm>
          <a:prstGeom prst="rect">
            <a:avLst/>
          </a:prstGeom>
        </p:spPr>
        <p:txBody>
          <a:bodyPr vert="horz" wrap="square" lIns="0" tIns="12061" rIns="0" bIns="0" rtlCol="0">
            <a:spAutoFit/>
          </a:bodyPr>
          <a:lstStyle/>
          <a:p>
            <a:pPr marL="12697" marR="5080">
              <a:spcBef>
                <a:spcPts val="95"/>
              </a:spcBef>
            </a:pPr>
            <a:r>
              <a:rPr sz="2400" dirty="0">
                <a:latin typeface="Calibri" pitchFamily="34" charset="0"/>
                <a:cs typeface="Calibri" pitchFamily="34" charset="0"/>
              </a:rPr>
              <a:t>Information required by planner before  preparation of GPSDP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1461008" y="1662938"/>
            <a:ext cx="6085206" cy="5510842"/>
          </a:xfrm>
          <a:prstGeom prst="rect">
            <a:avLst/>
          </a:prstGeom>
        </p:spPr>
        <p:txBody>
          <a:bodyPr vert="horz" wrap="square" lIns="0" tIns="88880" rIns="0" bIns="0" rtlCol="0">
            <a:spAutoFit/>
          </a:bodyPr>
          <a:lstStyle/>
          <a:p>
            <a:pPr marL="119986" indent="-107290">
              <a:spcBef>
                <a:spcPts val="700"/>
              </a:spcBef>
              <a:buSzPct val="95833"/>
              <a:buFont typeface="Arial"/>
              <a:buChar char="•"/>
              <a:tabLst>
                <a:tab pos="119986" algn="l"/>
              </a:tabLst>
            </a:pPr>
            <a:r>
              <a:rPr sz="2500" b="1" dirty="0">
                <a:solidFill>
                  <a:srgbClr val="FFFFFF"/>
                </a:solidFill>
                <a:latin typeface="Calibri"/>
                <a:cs typeface="Calibri"/>
              </a:rPr>
              <a:t>Land</a:t>
            </a:r>
            <a:r>
              <a:rPr sz="25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500" b="1" spc="-10" dirty="0">
                <a:solidFill>
                  <a:srgbClr val="FFFFFF"/>
                </a:solidFill>
                <a:latin typeface="Calibri"/>
                <a:cs typeface="Calibri"/>
              </a:rPr>
              <a:t>ownership</a:t>
            </a:r>
            <a:endParaRPr sz="2500" dirty="0">
              <a:latin typeface="Calibri"/>
              <a:cs typeface="Calibri"/>
            </a:endParaRPr>
          </a:p>
          <a:p>
            <a:pPr marL="119986" indent="-107290">
              <a:spcBef>
                <a:spcPts val="599"/>
              </a:spcBef>
              <a:buSzPct val="95833"/>
              <a:buFont typeface="Arial"/>
              <a:buChar char="•"/>
              <a:tabLst>
                <a:tab pos="119986" algn="l"/>
              </a:tabLst>
            </a:pPr>
            <a:r>
              <a:rPr sz="2500" b="1" spc="-4" dirty="0">
                <a:solidFill>
                  <a:srgbClr val="FFFFFF"/>
                </a:solidFill>
                <a:latin typeface="Calibri"/>
                <a:cs typeface="Calibri"/>
              </a:rPr>
              <a:t>Cropping</a:t>
            </a:r>
            <a:r>
              <a:rPr sz="25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500" b="1" spc="-14" dirty="0">
                <a:solidFill>
                  <a:srgbClr val="FFFFFF"/>
                </a:solidFill>
                <a:latin typeface="Calibri"/>
                <a:cs typeface="Calibri"/>
              </a:rPr>
              <a:t>pattern</a:t>
            </a:r>
            <a:endParaRPr sz="2500" dirty="0">
              <a:latin typeface="Calibri"/>
              <a:cs typeface="Calibri"/>
            </a:endParaRPr>
          </a:p>
          <a:p>
            <a:pPr marL="119986" indent="-107290">
              <a:spcBef>
                <a:spcPts val="599"/>
              </a:spcBef>
              <a:buSzPct val="95833"/>
              <a:buFont typeface="Arial"/>
              <a:buChar char="•"/>
              <a:tabLst>
                <a:tab pos="119986" algn="l"/>
              </a:tabLst>
            </a:pPr>
            <a:r>
              <a:rPr sz="2500" b="1" spc="-10" dirty="0">
                <a:solidFill>
                  <a:srgbClr val="FFFFFF"/>
                </a:solidFill>
                <a:latin typeface="Calibri"/>
                <a:cs typeface="Calibri"/>
              </a:rPr>
              <a:t>Khasra </a:t>
            </a:r>
            <a:r>
              <a:rPr sz="2500" b="1" dirty="0">
                <a:solidFill>
                  <a:srgbClr val="FFFFFF"/>
                </a:solidFill>
                <a:latin typeface="Calibri"/>
                <a:cs typeface="Calibri"/>
              </a:rPr>
              <a:t>boundaries</a:t>
            </a:r>
            <a:endParaRPr sz="2500" dirty="0">
              <a:latin typeface="Calibri"/>
              <a:cs typeface="Calibri"/>
            </a:endParaRPr>
          </a:p>
          <a:p>
            <a:pPr marL="119986" indent="-107290">
              <a:spcBef>
                <a:spcPts val="599"/>
              </a:spcBef>
              <a:buSzPct val="95833"/>
              <a:buFont typeface="Arial"/>
              <a:buChar char="•"/>
              <a:tabLst>
                <a:tab pos="119986" algn="l"/>
              </a:tabLst>
            </a:pPr>
            <a:r>
              <a:rPr sz="2500" b="1" spc="-10" dirty="0">
                <a:solidFill>
                  <a:srgbClr val="FFFFFF"/>
                </a:solidFill>
                <a:latin typeface="Calibri"/>
                <a:cs typeface="Calibri"/>
              </a:rPr>
              <a:t>Village </a:t>
            </a:r>
            <a:r>
              <a:rPr sz="2500" b="1" dirty="0">
                <a:solidFill>
                  <a:srgbClr val="FFFFFF"/>
                </a:solidFill>
                <a:latin typeface="Calibri"/>
                <a:cs typeface="Calibri"/>
              </a:rPr>
              <a:t>boundary</a:t>
            </a:r>
            <a:r>
              <a:rPr sz="2500" b="1" spc="-1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500" b="1" spc="-4" dirty="0">
                <a:solidFill>
                  <a:srgbClr val="FFFFFF"/>
                </a:solidFill>
                <a:latin typeface="Calibri"/>
                <a:cs typeface="Calibri"/>
              </a:rPr>
              <a:t>map</a:t>
            </a:r>
            <a:endParaRPr sz="2500" dirty="0">
              <a:latin typeface="Calibri"/>
              <a:cs typeface="Calibri"/>
            </a:endParaRPr>
          </a:p>
          <a:p>
            <a:pPr marL="119986" indent="-107290">
              <a:spcBef>
                <a:spcPts val="599"/>
              </a:spcBef>
              <a:buSzPct val="95833"/>
              <a:buFont typeface="Arial"/>
              <a:buChar char="•"/>
              <a:tabLst>
                <a:tab pos="119986" algn="l"/>
              </a:tabLst>
            </a:pPr>
            <a:r>
              <a:rPr sz="2500" b="1" spc="-4" dirty="0">
                <a:solidFill>
                  <a:srgbClr val="FFFFFF"/>
                </a:solidFill>
                <a:latin typeface="Calibri"/>
                <a:cs typeface="Calibri"/>
              </a:rPr>
              <a:t>Abadi </a:t>
            </a:r>
            <a:r>
              <a:rPr sz="2500" b="1" spc="-14" dirty="0">
                <a:solidFill>
                  <a:srgbClr val="FFFFFF"/>
                </a:solidFill>
                <a:latin typeface="Calibri"/>
                <a:cs typeface="Calibri"/>
              </a:rPr>
              <a:t>area</a:t>
            </a:r>
            <a:r>
              <a:rPr sz="25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500" b="1" dirty="0">
                <a:solidFill>
                  <a:srgbClr val="FFFFFF"/>
                </a:solidFill>
                <a:latin typeface="Calibri"/>
                <a:cs typeface="Calibri"/>
              </a:rPr>
              <a:t>boundary</a:t>
            </a:r>
            <a:endParaRPr sz="2500" dirty="0">
              <a:latin typeface="Calibri"/>
              <a:cs typeface="Calibri"/>
            </a:endParaRPr>
          </a:p>
          <a:p>
            <a:pPr marL="119986" indent="-107290">
              <a:spcBef>
                <a:spcPts val="599"/>
              </a:spcBef>
              <a:buSzPct val="95833"/>
              <a:buFont typeface="Arial"/>
              <a:buChar char="•"/>
              <a:tabLst>
                <a:tab pos="119986" algn="l"/>
              </a:tabLst>
            </a:pPr>
            <a:r>
              <a:rPr sz="2500" b="1" spc="-4" dirty="0">
                <a:solidFill>
                  <a:srgbClr val="FFFFFF"/>
                </a:solidFill>
                <a:latin typeface="Calibri"/>
                <a:cs typeface="Calibri"/>
              </a:rPr>
              <a:t>Public</a:t>
            </a:r>
            <a:r>
              <a:rPr sz="25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500" b="1" spc="-10" dirty="0">
                <a:solidFill>
                  <a:srgbClr val="FFFFFF"/>
                </a:solidFill>
                <a:latin typeface="Calibri"/>
                <a:cs typeface="Calibri"/>
              </a:rPr>
              <a:t>infrastructure</a:t>
            </a:r>
            <a:endParaRPr sz="2500" dirty="0">
              <a:latin typeface="Calibri"/>
              <a:cs typeface="Calibri"/>
            </a:endParaRPr>
          </a:p>
          <a:p>
            <a:pPr marL="119986" indent="-107290">
              <a:spcBef>
                <a:spcPts val="599"/>
              </a:spcBef>
              <a:buSzPct val="95833"/>
              <a:buFont typeface="Arial"/>
              <a:buChar char="•"/>
              <a:tabLst>
                <a:tab pos="119986" algn="l"/>
              </a:tabLst>
            </a:pPr>
            <a:r>
              <a:rPr sz="2500" b="1" dirty="0">
                <a:solidFill>
                  <a:srgbClr val="FFFFFF"/>
                </a:solidFill>
                <a:latin typeface="Calibri"/>
                <a:cs typeface="Calibri"/>
              </a:rPr>
              <a:t>Land</a:t>
            </a:r>
            <a:r>
              <a:rPr sz="2500" b="1" spc="-25" dirty="0">
                <a:solidFill>
                  <a:srgbClr val="FFFFFF"/>
                </a:solidFill>
                <a:latin typeface="Calibri"/>
                <a:cs typeface="Calibri"/>
              </a:rPr>
              <a:t> rates</a:t>
            </a:r>
            <a:endParaRPr sz="2500" dirty="0">
              <a:latin typeface="Calibri"/>
              <a:cs typeface="Calibri"/>
            </a:endParaRPr>
          </a:p>
          <a:p>
            <a:pPr marL="119986" marR="5080" indent="-119986">
              <a:lnSpc>
                <a:spcPct val="120800"/>
              </a:lnSpc>
              <a:buSzPct val="95833"/>
              <a:buFont typeface="Arial"/>
              <a:buChar char="•"/>
              <a:tabLst>
                <a:tab pos="119986" algn="l"/>
              </a:tabLst>
            </a:pPr>
            <a:r>
              <a:rPr sz="2500" b="1" dirty="0">
                <a:solidFill>
                  <a:srgbClr val="FFFFFF"/>
                </a:solidFill>
                <a:latin typeface="Calibri"/>
                <a:cs typeface="Calibri"/>
              </a:rPr>
              <a:t>Flagship </a:t>
            </a:r>
            <a:r>
              <a:rPr sz="2500" b="1" spc="-14" dirty="0">
                <a:solidFill>
                  <a:srgbClr val="FFFFFF"/>
                </a:solidFill>
                <a:latin typeface="Calibri"/>
                <a:cs typeface="Calibri"/>
              </a:rPr>
              <a:t>rural </a:t>
            </a:r>
            <a:r>
              <a:rPr sz="2500" b="1" spc="-10" dirty="0">
                <a:solidFill>
                  <a:srgbClr val="FFFFFF"/>
                </a:solidFill>
                <a:latin typeface="Calibri"/>
                <a:cs typeface="Calibri"/>
              </a:rPr>
              <a:t>development </a:t>
            </a:r>
            <a:r>
              <a:rPr sz="2500" b="1" spc="-14" dirty="0">
                <a:solidFill>
                  <a:srgbClr val="FFFFFF"/>
                </a:solidFill>
                <a:latin typeface="Calibri"/>
                <a:cs typeface="Calibri"/>
              </a:rPr>
              <a:t>programmes </a:t>
            </a:r>
            <a:r>
              <a:rPr sz="2500" b="1" dirty="0">
                <a:solidFill>
                  <a:srgbClr val="FFFFFF"/>
                </a:solidFill>
                <a:latin typeface="Calibri"/>
                <a:cs typeface="Calibri"/>
              </a:rPr>
              <a:t>of </a:t>
            </a:r>
            <a:r>
              <a:rPr sz="2500" b="1" spc="-4" dirty="0">
                <a:solidFill>
                  <a:srgbClr val="FFFFFF"/>
                </a:solidFill>
                <a:latin typeface="Calibri"/>
                <a:cs typeface="Calibri"/>
              </a:rPr>
              <a:t>GoI  </a:t>
            </a:r>
            <a:r>
              <a:rPr sz="2500" b="1" spc="-30" dirty="0">
                <a:solidFill>
                  <a:srgbClr val="FFFFFF"/>
                </a:solidFill>
                <a:latin typeface="Calibri"/>
                <a:cs typeface="Calibri"/>
              </a:rPr>
              <a:t>PMAY‐G, </a:t>
            </a:r>
            <a:r>
              <a:rPr sz="2500" b="1" spc="-4" dirty="0">
                <a:solidFill>
                  <a:srgbClr val="FFFFFF"/>
                </a:solidFill>
                <a:latin typeface="Calibri"/>
                <a:cs typeface="Calibri"/>
              </a:rPr>
              <a:t>SBM‐G, </a:t>
            </a:r>
            <a:r>
              <a:rPr sz="2500" b="1" dirty="0">
                <a:solidFill>
                  <a:srgbClr val="FFFFFF"/>
                </a:solidFill>
                <a:latin typeface="Calibri"/>
                <a:cs typeface="Calibri"/>
              </a:rPr>
              <a:t>NRLM, </a:t>
            </a:r>
            <a:r>
              <a:rPr sz="2500" b="1" spc="-4" dirty="0">
                <a:solidFill>
                  <a:srgbClr val="FFFFFF"/>
                </a:solidFill>
                <a:latin typeface="Calibri"/>
                <a:cs typeface="Calibri"/>
              </a:rPr>
              <a:t>NRHM, SSA,</a:t>
            </a:r>
            <a:endParaRPr sz="2500" dirty="0">
              <a:latin typeface="Calibri"/>
              <a:cs typeface="Calibri"/>
            </a:endParaRPr>
          </a:p>
          <a:p>
            <a:pPr marL="119986" indent="-107290">
              <a:spcBef>
                <a:spcPts val="599"/>
              </a:spcBef>
              <a:buSzPct val="95833"/>
              <a:buFont typeface="Arial"/>
              <a:buChar char="•"/>
              <a:tabLst>
                <a:tab pos="119986" algn="l"/>
              </a:tabLst>
            </a:pPr>
            <a:r>
              <a:rPr sz="2500" b="1" spc="-10" dirty="0">
                <a:solidFill>
                  <a:srgbClr val="FFFFFF"/>
                </a:solidFill>
                <a:latin typeface="Calibri"/>
                <a:cs typeface="Calibri"/>
              </a:rPr>
              <a:t>Ownership </a:t>
            </a:r>
            <a:r>
              <a:rPr sz="2500" b="1" dirty="0">
                <a:solidFill>
                  <a:srgbClr val="FFFFFF"/>
                </a:solidFill>
                <a:latin typeface="Calibri"/>
                <a:cs typeface="Calibri"/>
              </a:rPr>
              <a:t>of </a:t>
            </a:r>
            <a:r>
              <a:rPr sz="2500" b="1" spc="-14" dirty="0">
                <a:solidFill>
                  <a:srgbClr val="FFFFFF"/>
                </a:solidFill>
                <a:latin typeface="Calibri"/>
                <a:cs typeface="Calibri"/>
              </a:rPr>
              <a:t>road</a:t>
            </a:r>
            <a:r>
              <a:rPr sz="25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500" b="1" spc="-10" dirty="0">
                <a:solidFill>
                  <a:srgbClr val="FFFFFF"/>
                </a:solidFill>
                <a:latin typeface="Calibri"/>
                <a:cs typeface="Calibri"/>
              </a:rPr>
              <a:t>network</a:t>
            </a:r>
            <a:endParaRPr sz="2500" dirty="0">
              <a:latin typeface="Calibri"/>
              <a:cs typeface="Calibri"/>
            </a:endParaRPr>
          </a:p>
          <a:p>
            <a:pPr marL="119986" indent="-107290">
              <a:spcBef>
                <a:spcPts val="599"/>
              </a:spcBef>
              <a:buSzPct val="95833"/>
              <a:buFont typeface="Arial"/>
              <a:buChar char="•"/>
              <a:tabLst>
                <a:tab pos="119986" algn="l"/>
              </a:tabLst>
            </a:pPr>
            <a:r>
              <a:rPr sz="2500" b="1" dirty="0">
                <a:solidFill>
                  <a:srgbClr val="FFFFFF"/>
                </a:solidFill>
                <a:latin typeface="Calibri"/>
                <a:cs typeface="Calibri"/>
              </a:rPr>
              <a:t>Land </a:t>
            </a:r>
            <a:r>
              <a:rPr sz="2500" b="1" spc="-14" dirty="0">
                <a:solidFill>
                  <a:srgbClr val="FFFFFF"/>
                </a:solidFill>
                <a:latin typeface="Calibri"/>
                <a:cs typeface="Calibri"/>
              </a:rPr>
              <a:t>conversion</a:t>
            </a:r>
            <a:r>
              <a:rPr sz="25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500" b="1" spc="-4" dirty="0">
                <a:solidFill>
                  <a:srgbClr val="FFFFFF"/>
                </a:solidFill>
                <a:latin typeface="Calibri"/>
                <a:cs typeface="Calibri"/>
              </a:rPr>
              <a:t>policies</a:t>
            </a:r>
            <a:endParaRPr sz="2500" dirty="0">
              <a:latin typeface="Calibri"/>
              <a:cs typeface="Calibri"/>
            </a:endParaRPr>
          </a:p>
          <a:p>
            <a:pPr marL="119986" indent="-107290">
              <a:spcBef>
                <a:spcPts val="599"/>
              </a:spcBef>
              <a:buSzPct val="95833"/>
              <a:buFont typeface="Arial"/>
              <a:buChar char="•"/>
              <a:tabLst>
                <a:tab pos="119986" algn="l"/>
              </a:tabLst>
            </a:pPr>
            <a:r>
              <a:rPr sz="2500" b="1" dirty="0">
                <a:solidFill>
                  <a:srgbClr val="FFFFFF"/>
                </a:solidFill>
                <a:latin typeface="Calibri"/>
                <a:cs typeface="Calibri"/>
              </a:rPr>
              <a:t>Funding </a:t>
            </a:r>
            <a:r>
              <a:rPr sz="2500" b="1" spc="-4" dirty="0">
                <a:solidFill>
                  <a:srgbClr val="FFFFFF"/>
                </a:solidFill>
                <a:latin typeface="Calibri"/>
                <a:cs typeface="Calibri"/>
              </a:rPr>
              <a:t>mechanisms</a:t>
            </a:r>
            <a:r>
              <a:rPr sz="25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500" b="1" spc="-14" dirty="0">
                <a:solidFill>
                  <a:srgbClr val="FFFFFF"/>
                </a:solidFill>
                <a:latin typeface="Calibri"/>
                <a:cs typeface="Calibri"/>
              </a:rPr>
              <a:t>available</a:t>
            </a:r>
            <a:endParaRPr sz="2500" dirty="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58400" cy="777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/>
          <p:nvPr/>
        </p:nvSpPr>
        <p:spPr>
          <a:xfrm>
            <a:off x="381000" y="35442"/>
            <a:ext cx="9220202" cy="1428593"/>
          </a:xfrm>
          <a:prstGeom prst="rect">
            <a:avLst/>
          </a:prstGeom>
        </p:spPr>
        <p:txBody>
          <a:bodyPr vert="horz" wrap="square" lIns="0" tIns="12697" rIns="0" bIns="0" rtlCol="0">
            <a:spAutoFit/>
          </a:bodyPr>
          <a:lstStyle/>
          <a:p>
            <a:pPr marL="13333" marR="5080" indent="-1270" algn="just">
              <a:spcBef>
                <a:spcPts val="100"/>
              </a:spcBef>
            </a:pPr>
            <a:r>
              <a:rPr sz="2300" b="1" spc="-4" dirty="0">
                <a:solidFill>
                  <a:srgbClr val="FFFFFF"/>
                </a:solidFill>
                <a:latin typeface="Calibri"/>
                <a:cs typeface="Calibri"/>
              </a:rPr>
              <a:t>Planning </a:t>
            </a:r>
            <a:r>
              <a:rPr sz="2300" b="1" spc="-10" dirty="0">
                <a:solidFill>
                  <a:srgbClr val="FFFFFF"/>
                </a:solidFill>
                <a:latin typeface="Calibri"/>
                <a:cs typeface="Calibri"/>
              </a:rPr>
              <a:t>process followed </a:t>
            </a:r>
            <a:r>
              <a:rPr sz="2300" b="1" spc="-14" dirty="0">
                <a:solidFill>
                  <a:srgbClr val="FFFFFF"/>
                </a:solidFill>
                <a:latin typeface="Calibri"/>
                <a:cs typeface="Calibri"/>
              </a:rPr>
              <a:t>for preparation </a:t>
            </a:r>
            <a:r>
              <a:rPr sz="2300" b="1" dirty="0">
                <a:solidFill>
                  <a:srgbClr val="FFFFFF"/>
                </a:solidFill>
                <a:latin typeface="Calibri"/>
                <a:cs typeface="Calibri"/>
              </a:rPr>
              <a:t>of this  </a:t>
            </a:r>
            <a:r>
              <a:rPr sz="2300" b="1" spc="-4" dirty="0">
                <a:solidFill>
                  <a:srgbClr val="FFFFFF"/>
                </a:solidFill>
                <a:latin typeface="Calibri"/>
                <a:cs typeface="Calibri"/>
              </a:rPr>
              <a:t>model </a:t>
            </a:r>
            <a:r>
              <a:rPr sz="2300" b="1" spc="-20" dirty="0">
                <a:solidFill>
                  <a:srgbClr val="FFFFFF"/>
                </a:solidFill>
                <a:latin typeface="Calibri"/>
                <a:cs typeface="Calibri"/>
              </a:rPr>
              <a:t>Gram Panchayat </a:t>
            </a:r>
            <a:r>
              <a:rPr sz="2300" b="1" spc="-4" dirty="0">
                <a:solidFill>
                  <a:srgbClr val="FFFFFF"/>
                </a:solidFill>
                <a:latin typeface="Calibri"/>
                <a:cs typeface="Calibri"/>
              </a:rPr>
              <a:t>Spatial </a:t>
            </a:r>
            <a:r>
              <a:rPr sz="2300" b="1" spc="-10" dirty="0">
                <a:solidFill>
                  <a:srgbClr val="FFFFFF"/>
                </a:solidFill>
                <a:latin typeface="Calibri"/>
                <a:cs typeface="Calibri"/>
              </a:rPr>
              <a:t>Development </a:t>
            </a:r>
            <a:r>
              <a:rPr sz="2300" b="1" dirty="0">
                <a:solidFill>
                  <a:srgbClr val="FFFFFF"/>
                </a:solidFill>
                <a:latin typeface="Calibri"/>
                <a:cs typeface="Calibri"/>
              </a:rPr>
              <a:t>Plan  </a:t>
            </a:r>
            <a:r>
              <a:rPr sz="2300" b="1" spc="-10" dirty="0">
                <a:solidFill>
                  <a:srgbClr val="FFFFFF"/>
                </a:solidFill>
                <a:latin typeface="Calibri"/>
                <a:cs typeface="Calibri"/>
              </a:rPr>
              <a:t>can </a:t>
            </a:r>
            <a:r>
              <a:rPr sz="2300" b="1" dirty="0">
                <a:solidFill>
                  <a:srgbClr val="FFFFFF"/>
                </a:solidFill>
                <a:latin typeface="Calibri"/>
                <a:cs typeface="Calibri"/>
              </a:rPr>
              <a:t>be </a:t>
            </a:r>
            <a:r>
              <a:rPr sz="2300" b="1" spc="-10" dirty="0">
                <a:solidFill>
                  <a:srgbClr val="FFFFFF"/>
                </a:solidFill>
                <a:latin typeface="Calibri"/>
                <a:cs typeface="Calibri"/>
              </a:rPr>
              <a:t>followed across </a:t>
            </a:r>
            <a:r>
              <a:rPr sz="2300" b="1"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z="23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300" b="1" spc="-25" dirty="0" smtClean="0">
                <a:solidFill>
                  <a:srgbClr val="FFFFFF"/>
                </a:solidFill>
                <a:latin typeface="Calibri"/>
                <a:cs typeface="Calibri"/>
              </a:rPr>
              <a:t>country.</a:t>
            </a:r>
            <a:r>
              <a:rPr lang="en-US" sz="2300" dirty="0">
                <a:latin typeface="Calibri"/>
                <a:cs typeface="Calibri"/>
              </a:rPr>
              <a:t> </a:t>
            </a:r>
            <a:r>
              <a:rPr sz="2300" b="1" dirty="0" smtClean="0">
                <a:solidFill>
                  <a:srgbClr val="FFFFFF"/>
                </a:solidFill>
                <a:latin typeface="Calibri"/>
                <a:cs typeface="Calibri"/>
              </a:rPr>
              <a:t>The </a:t>
            </a:r>
            <a:r>
              <a:rPr sz="2300" b="1" spc="-10" dirty="0">
                <a:solidFill>
                  <a:srgbClr val="FFFFFF"/>
                </a:solidFill>
                <a:latin typeface="Calibri"/>
                <a:cs typeface="Calibri"/>
              </a:rPr>
              <a:t>agro climatic variations across </a:t>
            </a:r>
            <a:r>
              <a:rPr sz="2300" b="1" dirty="0">
                <a:solidFill>
                  <a:srgbClr val="FFFFFF"/>
                </a:solidFill>
                <a:latin typeface="Calibri"/>
                <a:cs typeface="Calibri"/>
              </a:rPr>
              <a:t>the </a:t>
            </a:r>
            <a:r>
              <a:rPr sz="2300" b="1" spc="-10" dirty="0">
                <a:solidFill>
                  <a:srgbClr val="FFFFFF"/>
                </a:solidFill>
                <a:latin typeface="Calibri"/>
                <a:cs typeface="Calibri"/>
              </a:rPr>
              <a:t>country  </a:t>
            </a:r>
            <a:r>
              <a:rPr sz="2300" b="1" dirty="0">
                <a:solidFill>
                  <a:srgbClr val="FFFFFF"/>
                </a:solidFill>
                <a:latin typeface="Calibri"/>
                <a:cs typeface="Calibri"/>
              </a:rPr>
              <a:t>demands </a:t>
            </a:r>
            <a:r>
              <a:rPr sz="2300" b="1" spc="-14" dirty="0">
                <a:solidFill>
                  <a:srgbClr val="FFFFFF"/>
                </a:solidFill>
                <a:latin typeface="Calibri"/>
                <a:cs typeface="Calibri"/>
              </a:rPr>
              <a:t>preparation </a:t>
            </a:r>
            <a:r>
              <a:rPr sz="2300" b="1" dirty="0">
                <a:solidFill>
                  <a:srgbClr val="FFFFFF"/>
                </a:solidFill>
                <a:latin typeface="Calibri"/>
                <a:cs typeface="Calibri"/>
              </a:rPr>
              <a:t>of </a:t>
            </a:r>
            <a:r>
              <a:rPr sz="2300" b="1" spc="-4" dirty="0">
                <a:solidFill>
                  <a:srgbClr val="FFFFFF"/>
                </a:solidFill>
                <a:latin typeface="Calibri"/>
                <a:cs typeface="Calibri"/>
              </a:rPr>
              <a:t>model </a:t>
            </a:r>
            <a:r>
              <a:rPr sz="2300" b="1" dirty="0">
                <a:solidFill>
                  <a:srgbClr val="FFFFFF"/>
                </a:solidFill>
                <a:latin typeface="Calibri"/>
                <a:cs typeface="Calibri"/>
              </a:rPr>
              <a:t>plans </a:t>
            </a:r>
            <a:r>
              <a:rPr sz="2300" b="1" spc="-4" dirty="0">
                <a:solidFill>
                  <a:srgbClr val="FFFFFF"/>
                </a:solidFill>
                <a:latin typeface="Calibri"/>
                <a:cs typeface="Calibri"/>
              </a:rPr>
              <a:t>in </a:t>
            </a:r>
            <a:r>
              <a:rPr sz="2300" b="1" dirty="0">
                <a:solidFill>
                  <a:srgbClr val="FFFFFF"/>
                </a:solidFill>
                <a:latin typeface="Calibri"/>
                <a:cs typeface="Calibri"/>
              </a:rPr>
              <a:t>each </a:t>
            </a:r>
            <a:r>
              <a:rPr sz="2300" b="1" spc="-14" dirty="0">
                <a:solidFill>
                  <a:srgbClr val="FFFFFF"/>
                </a:solidFill>
                <a:latin typeface="Calibri"/>
                <a:cs typeface="Calibri"/>
              </a:rPr>
              <a:t>agro  </a:t>
            </a:r>
            <a:r>
              <a:rPr sz="2300" b="1" spc="-10" dirty="0">
                <a:solidFill>
                  <a:srgbClr val="FFFFFF"/>
                </a:solidFill>
                <a:latin typeface="Calibri"/>
                <a:cs typeface="Calibri"/>
              </a:rPr>
              <a:t>climatic</a:t>
            </a:r>
            <a:r>
              <a:rPr sz="2300" b="1" spc="-14" dirty="0">
                <a:solidFill>
                  <a:srgbClr val="FFFFFF"/>
                </a:solidFill>
                <a:latin typeface="Calibri"/>
                <a:cs typeface="Calibri"/>
              </a:rPr>
              <a:t> zone.</a:t>
            </a:r>
            <a:endParaRPr sz="2300" dirty="0">
              <a:latin typeface="Calibri"/>
              <a:cs typeface="Calibri"/>
            </a:endParaRP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6578" y="1869955"/>
            <a:ext cx="6361435" cy="544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889" y="199352"/>
            <a:ext cx="8583443" cy="4032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889" y="4347056"/>
            <a:ext cx="8583443" cy="3310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" y="428625"/>
            <a:ext cx="9105900" cy="691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 idx="4294967295"/>
          </p:nvPr>
        </p:nvSpPr>
        <p:spPr>
          <a:xfrm>
            <a:off x="2436885" y="6190480"/>
            <a:ext cx="7427912" cy="936625"/>
          </a:xfrm>
          <a:prstGeom prst="rect">
            <a:avLst/>
          </a:prstGeom>
        </p:spPr>
        <p:txBody>
          <a:bodyPr vert="horz" wrap="square" lIns="0" tIns="12697" rIns="0" bIns="0" rtlCol="0">
            <a:spAutoFit/>
          </a:bodyPr>
          <a:lstStyle/>
          <a:p>
            <a:pPr marL="12697">
              <a:spcBef>
                <a:spcPts val="100"/>
              </a:spcBef>
            </a:pPr>
            <a:r>
              <a:rPr sz="6000" b="0" spc="-4" dirty="0">
                <a:latin typeface="Calibri"/>
                <a:cs typeface="Calibri"/>
              </a:rPr>
              <a:t>Discussions……………</a:t>
            </a:r>
            <a:endParaRPr sz="600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" y="1911863"/>
            <a:ext cx="7028054" cy="5785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955348" y="372173"/>
            <a:ext cx="4526280" cy="794512"/>
          </a:xfrm>
        </p:spPr>
        <p:txBody>
          <a:bodyPr>
            <a:noAutofit/>
          </a:bodyPr>
          <a:lstStyle/>
          <a:p>
            <a:r>
              <a:rPr lang="en-US" sz="2400" dirty="0" smtClean="0">
                <a:latin typeface="Calibri" pitchFamily="34" charset="0"/>
                <a:cs typeface="Calibri" pitchFamily="34" charset="0"/>
              </a:rPr>
              <a:t>Selected Village and Surrounding Settlements</a:t>
            </a:r>
            <a:endParaRPr lang="en-US" sz="24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9711" y="4635092"/>
            <a:ext cx="438150" cy="2361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467861" y="4618349"/>
            <a:ext cx="2084353" cy="30008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dirty="0" smtClean="0"/>
              <a:t>Planning Boundary</a:t>
            </a:r>
          </a:p>
          <a:p>
            <a:r>
              <a:rPr lang="en-US" sz="1700" dirty="0" smtClean="0"/>
              <a:t>Municipal Boundary</a:t>
            </a:r>
          </a:p>
          <a:p>
            <a:r>
              <a:rPr lang="en-US" sz="1700" dirty="0" smtClean="0"/>
              <a:t>Study Area Boundary</a:t>
            </a:r>
          </a:p>
          <a:p>
            <a:r>
              <a:rPr lang="en-US" sz="1700" dirty="0" smtClean="0"/>
              <a:t>Villages Study Villages</a:t>
            </a:r>
          </a:p>
          <a:p>
            <a:r>
              <a:rPr lang="en-US" sz="1700" dirty="0" smtClean="0"/>
              <a:t>Roads</a:t>
            </a:r>
          </a:p>
          <a:p>
            <a:r>
              <a:rPr lang="en-US" sz="1700" dirty="0" smtClean="0"/>
              <a:t>Railway Line Airport</a:t>
            </a:r>
          </a:p>
          <a:p>
            <a:r>
              <a:rPr lang="en-US" sz="1700" dirty="0" smtClean="0"/>
              <a:t>Lake</a:t>
            </a:r>
          </a:p>
          <a:p>
            <a:r>
              <a:rPr lang="en-US" sz="1700" dirty="0" smtClean="0"/>
              <a:t>Oil Depot</a:t>
            </a:r>
          </a:p>
          <a:p>
            <a:r>
              <a:rPr lang="en-US" sz="1700" dirty="0" smtClean="0"/>
              <a:t>Educational Institute</a:t>
            </a:r>
          </a:p>
          <a:p>
            <a:endParaRPr lang="en-US" dirty="0" smtClean="0"/>
          </a:p>
          <a:p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819" y="1639527"/>
            <a:ext cx="9620369" cy="594360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0386" y="256959"/>
            <a:ext cx="6855233" cy="1094533"/>
          </a:xfrm>
        </p:spPr>
        <p:txBody>
          <a:bodyPr>
            <a:noAutofit/>
          </a:bodyPr>
          <a:lstStyle/>
          <a:p>
            <a:r>
              <a:rPr lang="en-US" sz="2400" dirty="0">
                <a:latin typeface="Calibri" pitchFamily="34" charset="0"/>
                <a:cs typeface="Calibri" pitchFamily="34" charset="0"/>
              </a:rPr>
              <a:t>Socio‐Demographic and Socio‐Economic Baseline from Census (Source: Census, 2011)</a:t>
            </a:r>
            <a:br>
              <a:rPr lang="en-US" sz="2400" dirty="0">
                <a:latin typeface="Calibri" pitchFamily="34" charset="0"/>
                <a:cs typeface="Calibri" pitchFamily="34" charset="0"/>
              </a:rPr>
            </a:br>
            <a:endParaRPr lang="en-US" sz="2400" dirty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09706" y="380070"/>
            <a:ext cx="5293360" cy="751485"/>
          </a:xfrm>
          <a:prstGeom prst="rect">
            <a:avLst/>
          </a:prstGeom>
        </p:spPr>
        <p:txBody>
          <a:bodyPr vert="horz" wrap="square" lIns="0" tIns="12697" rIns="0" bIns="0" rtlCol="0">
            <a:spAutoFit/>
          </a:bodyPr>
          <a:lstStyle/>
          <a:p>
            <a:pPr marL="12697" algn="ctr">
              <a:spcBef>
                <a:spcPts val="100"/>
              </a:spcBef>
            </a:pPr>
            <a:r>
              <a:rPr lang="en-IN" sz="2400" dirty="0">
                <a:latin typeface="Calibri" pitchFamily="34" charset="0"/>
                <a:cs typeface="Calibri" pitchFamily="34" charset="0"/>
              </a:rPr>
              <a:t>Land Classification as per Census (Source: Census, 2011)</a:t>
            </a:r>
            <a:endParaRPr sz="24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926" y="2797833"/>
            <a:ext cx="8839200" cy="2411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54"/>
            <a:ext cx="10058400" cy="7740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lackTie">
  <a:themeElements>
    <a:clrScheme name="BlackTie">
      <a:dk1>
        <a:srgbClr val="000000"/>
      </a:dk1>
      <a:lt1>
        <a:srgbClr val="FFFFFF"/>
      </a:lt1>
      <a:dk2>
        <a:srgbClr val="46464A"/>
      </a:dk2>
      <a:lt2>
        <a:srgbClr val="E3DCCF"/>
      </a:lt2>
      <a:accent1>
        <a:srgbClr val="6F6F74"/>
      </a:accent1>
      <a:accent2>
        <a:srgbClr val="A7B789"/>
      </a:accent2>
      <a:accent3>
        <a:srgbClr val="BEAE98"/>
      </a:accent3>
      <a:accent4>
        <a:srgbClr val="92A9B9"/>
      </a:accent4>
      <a:accent5>
        <a:srgbClr val="9C8265"/>
      </a:accent5>
      <a:accent6>
        <a:srgbClr val="8D6974"/>
      </a:accent6>
      <a:hlink>
        <a:srgbClr val="67AABF"/>
      </a:hlink>
      <a:folHlink>
        <a:srgbClr val="B1B5AB"/>
      </a:folHlink>
    </a:clrScheme>
    <a:fontScheme name="BlackTie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BlackTie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20000"/>
              </a:schemeClr>
            </a:gs>
            <a:gs pos="30000">
              <a:schemeClr val="phClr">
                <a:tint val="61000"/>
                <a:satMod val="220000"/>
              </a:schemeClr>
            </a:gs>
            <a:gs pos="45000">
              <a:schemeClr val="phClr">
                <a:tint val="66000"/>
                <a:satMod val="240000"/>
              </a:schemeClr>
            </a:gs>
            <a:gs pos="55000">
              <a:schemeClr val="phClr">
                <a:tint val="66000"/>
                <a:satMod val="220000"/>
              </a:schemeClr>
            </a:gs>
            <a:gs pos="73000">
              <a:schemeClr val="phClr">
                <a:tint val="61000"/>
                <a:satMod val="220000"/>
              </a:schemeClr>
            </a:gs>
            <a:gs pos="100000">
              <a:schemeClr val="phClr">
                <a:tint val="45000"/>
                <a:satMod val="22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  <a:satMod val="110000"/>
              </a:schemeClr>
            </a:gs>
            <a:gs pos="30000">
              <a:schemeClr val="phClr">
                <a:shade val="90000"/>
                <a:satMod val="120000"/>
              </a:schemeClr>
            </a:gs>
            <a:gs pos="45000">
              <a:schemeClr val="phClr">
                <a:shade val="100000"/>
                <a:satMod val="128000"/>
              </a:schemeClr>
            </a:gs>
            <a:gs pos="55000">
              <a:schemeClr val="phClr">
                <a:shade val="100000"/>
                <a:satMod val="128000"/>
              </a:schemeClr>
            </a:gs>
            <a:gs pos="73000">
              <a:schemeClr val="phClr">
                <a:shade val="90000"/>
                <a:satMod val="120000"/>
              </a:schemeClr>
            </a:gs>
            <a:gs pos="100000">
              <a:schemeClr val="phClr">
                <a:shade val="63000"/>
                <a:satMod val="110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1909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7150" dist="38100" dir="5400000" algn="br" rotWithShape="0">
              <a:srgbClr val="000000">
                <a:alpha val="57000"/>
              </a:srgbClr>
            </a:outerShdw>
          </a:effectLst>
          <a:scene3d>
            <a:camera prst="orthographicFront">
              <a:rot lat="0" lon="0" rev="0"/>
            </a:camera>
            <a:lightRig rig="twoPt" dir="t">
              <a:rot lat="0" lon="0" rev="1800000"/>
            </a:lightRig>
          </a:scene3d>
          <a:sp3d>
            <a:bevelT w="44450" h="31750" prst="coolSlant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20000"/>
              </a:schemeClr>
            </a:duotone>
          </a:blip>
          <a:stretch/>
        </a:blip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30000"/>
                <a:satMod val="255000"/>
              </a:schemeClr>
            </a:gs>
          </a:gsLst>
          <a:path path="circle">
            <a:fillToRect l="50000" t="-80000" r="50000" b="18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Black Tie</Template>
  <TotalTime>592</TotalTime>
  <Words>1729</Words>
  <Application>Microsoft Office PowerPoint</Application>
  <PresentationFormat>Custom</PresentationFormat>
  <Paragraphs>412</Paragraphs>
  <Slides>57</Slides>
  <Notes>0</Notes>
  <HiddenSlides>1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58" baseType="lpstr">
      <vt:lpstr>BlackTie</vt:lpstr>
      <vt:lpstr>PowerPoint Presentation</vt:lpstr>
      <vt:lpstr>Preparation of Gram Panchayat  Spatial Development Plan (GPSDP)</vt:lpstr>
      <vt:lpstr>PowerPoint Presentation</vt:lpstr>
      <vt:lpstr>PowerPoint Presentation</vt:lpstr>
      <vt:lpstr>Location of Selected Village</vt:lpstr>
      <vt:lpstr>Selected Village and Surrounding Settlements</vt:lpstr>
      <vt:lpstr>Socio‐Demographic and Socio‐Economic Baseline from Census (Source: Census, 2011) </vt:lpstr>
      <vt:lpstr>Land Classification as per Census (Source: Census, 2011)</vt:lpstr>
      <vt:lpstr>PowerPoint Presentation</vt:lpstr>
      <vt:lpstr>PowerPoint Presentation</vt:lpstr>
      <vt:lpstr>PowerPoint Presentation</vt:lpstr>
      <vt:lpstr>PowerPoint Presentation</vt:lpstr>
      <vt:lpstr>Existing Framework For Village Planning</vt:lpstr>
      <vt:lpstr>PowerPoint Presentation</vt:lpstr>
      <vt:lpstr>Current GPDP of selected village</vt:lpstr>
      <vt:lpstr>PowerPoint Presentation</vt:lpstr>
      <vt:lpstr>PowerPoint Presentation</vt:lpstr>
      <vt:lpstr>LAYER 1:  Evolution of the settlement</vt:lpstr>
      <vt:lpstr>PowerPoint Presentation</vt:lpstr>
      <vt:lpstr>LAYER 2: LAND USE AND BUILT USE</vt:lpstr>
      <vt:lpstr>AREA DISTRIBUTION</vt:lpstr>
      <vt:lpstr>MAP OF ABADI LAND USE</vt:lpstr>
      <vt:lpstr>Map land ownership Analyze land holding  pattern </vt:lpstr>
      <vt:lpstr>MAP BUILT USE </vt:lpstr>
      <vt:lpstr>LAYER 3: SOCIO DEMOGRAPHIC ASPECTS</vt:lpstr>
      <vt:lpstr>MAP SPATIAL DISTRIBUTION OF HOUSEHOLDS BY CASTE</vt:lpstr>
      <vt:lpstr>LAYER 4: HOUSING QUALITY</vt:lpstr>
      <vt:lpstr>MAP SPATIAL DISTRIBUTION BY CONDITION</vt:lpstr>
      <vt:lpstr>Map spatial  distribution of  houses by age </vt:lpstr>
      <vt:lpstr>Map spatial  distribution of  buildings by height </vt:lpstr>
      <vt:lpstr>Map toilet availability </vt:lpstr>
      <vt:lpstr>CROPPING PATTERN</vt:lpstr>
      <vt:lpstr>Layer 5: agriculture</vt:lpstr>
      <vt:lpstr>PowerPoint Presentation</vt:lpstr>
      <vt:lpstr>Layer 6:physical infrastructure </vt:lpstr>
      <vt:lpstr>Ped shed analysis</vt:lpstr>
      <vt:lpstr>Map water related infrastructure</vt:lpstr>
      <vt:lpstr>Map open dumping spots </vt:lpstr>
      <vt:lpstr>Map drainage pattern </vt:lpstr>
      <vt:lpstr>Layer 7: social infrastructure</vt:lpstr>
      <vt:lpstr>Location and accessibility  of health facilities </vt:lpstr>
      <vt:lpstr>Location and accessibility of  other social infrastructure </vt:lpstr>
      <vt:lpstr>Table 4-1: Population Projection</vt:lpstr>
      <vt:lpstr>Land allotment</vt:lpstr>
      <vt:lpstr>Land use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 final Proposed  Land use plan  compiling  all  proposals is a must  to evaluate the  distribution of funds  and cumulative  spatial implications. </vt:lpstr>
      <vt:lpstr>Information required by planner before  preparation of GPSDP</vt:lpstr>
      <vt:lpstr>PowerPoint Presentation</vt:lpstr>
      <vt:lpstr>PowerPoint Presentation</vt:lpstr>
      <vt:lpstr>PowerPoint Presentation</vt:lpstr>
      <vt:lpstr>PowerPoint Presentation</vt:lpstr>
      <vt:lpstr>Discussions……………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Microsoft PowerPoint - GPSDP NIRD MAR 2018 1</dc:title>
  <dc:creator>Kshama</dc:creator>
  <cp:lastModifiedBy>Lenovo</cp:lastModifiedBy>
  <cp:revision>133</cp:revision>
  <dcterms:created xsi:type="dcterms:W3CDTF">2019-06-17T09:41:45Z</dcterms:created>
  <dcterms:modified xsi:type="dcterms:W3CDTF">2019-06-24T09:21:08Z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2018-05-18T00:00:00Z</vt:filetime>
  </property>
  <property fmtid="{D5CDD505-2E9C-101B-9397-08002B2CF9AE}" pid="3" name="Creator">
    <vt:lpwstr>PScript5.dll Version 5.2.2</vt:lpwstr>
  </property>
  <property fmtid="{D5CDD505-2E9C-101B-9397-08002B2CF9AE}" pid="4" name="LastSaved">
    <vt:filetime>2019-06-17T00:00:00Z</vt:filetime>
  </property>
</Properties>
</file>